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51206400" cy="32918400"/>
  <p:notesSz cx="7023100" cy="93091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80">
          <p15:clr>
            <a:srgbClr val="A4A3A4"/>
          </p15:clr>
        </p15:guide>
        <p15:guide id="2" orient="horz" pos="2640">
          <p15:clr>
            <a:srgbClr val="A4A3A4"/>
          </p15:clr>
        </p15:guide>
        <p15:guide id="3" orient="horz" pos="3984">
          <p15:clr>
            <a:srgbClr val="A4A3A4"/>
          </p15:clr>
        </p15:guide>
        <p15:guide id="4" orient="horz" pos="20208">
          <p15:clr>
            <a:srgbClr val="A4A3A4"/>
          </p15:clr>
        </p15:guide>
        <p15:guide id="5" pos="576">
          <p15:clr>
            <a:srgbClr val="A4A3A4"/>
          </p15:clr>
        </p15:guide>
        <p15:guide id="6" pos="7920">
          <p15:clr>
            <a:srgbClr val="A4A3A4"/>
          </p15:clr>
        </p15:guide>
        <p15:guide id="7" pos="8400">
          <p15:clr>
            <a:srgbClr val="A4A3A4"/>
          </p15:clr>
        </p15:guide>
        <p15:guide id="8" pos="15936">
          <p15:clr>
            <a:srgbClr val="A4A3A4"/>
          </p15:clr>
        </p15:guide>
        <p15:guide id="9" pos="16416">
          <p15:clr>
            <a:srgbClr val="A4A3A4"/>
          </p15:clr>
        </p15:guide>
        <p15:guide id="10" pos="23808">
          <p15:clr>
            <a:srgbClr val="A4A3A4"/>
          </p15:clr>
        </p15:guide>
        <p15:guide id="11" pos="24288">
          <p15:clr>
            <a:srgbClr val="A4A3A4"/>
          </p15:clr>
        </p15:guide>
        <p15:guide id="12" pos="31680">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6699FF"/>
    <a:srgbClr val="969696"/>
    <a:srgbClr val="9E1B32"/>
    <a:srgbClr val="850935"/>
    <a:srgbClr val="860808"/>
    <a:srgbClr val="8D0108"/>
    <a:srgbClr val="7101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9757" autoAdjust="0"/>
  </p:normalViewPr>
  <p:slideViewPr>
    <p:cSldViewPr>
      <p:cViewPr varScale="1">
        <p:scale>
          <a:sx n="24" d="100"/>
          <a:sy n="24" d="100"/>
        </p:scale>
        <p:origin x="852" y="84"/>
      </p:cViewPr>
      <p:guideLst>
        <p:guide orient="horz" pos="480"/>
        <p:guide orient="horz" pos="2640"/>
        <p:guide orient="horz" pos="3984"/>
        <p:guide orient="horz" pos="20208"/>
        <p:guide pos="576"/>
        <p:guide pos="7920"/>
        <p:guide pos="8400"/>
        <p:guide pos="15936"/>
        <p:guide pos="16416"/>
        <p:guide pos="23808"/>
        <p:guide pos="24288"/>
        <p:guide pos="316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28" d="100"/>
          <a:sy n="28" d="100"/>
        </p:scale>
        <p:origin x="-2126" y="-58"/>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3042889" cy="465249"/>
          </a:xfrm>
          <a:prstGeom prst="rect">
            <a:avLst/>
          </a:prstGeom>
          <a:noFill/>
          <a:ln w="9525">
            <a:noFill/>
            <a:miter lim="800000"/>
            <a:headEnd/>
            <a:tailEnd/>
          </a:ln>
          <a:effectLst/>
        </p:spPr>
        <p:txBody>
          <a:bodyPr vert="horz" wrap="square" lIns="93066" tIns="46533" rIns="93066" bIns="46533" numCol="1" anchor="t" anchorCtr="0" compatLnSpc="1">
            <a:prstTxWarp prst="textNoShape">
              <a:avLst/>
            </a:prstTxWarp>
          </a:bodyPr>
          <a:lstStyle>
            <a:lvl1pPr eaLnBrk="1" hangingPunct="1">
              <a:defRPr sz="1200">
                <a:latin typeface="Times New Roman" charset="0"/>
              </a:defRPr>
            </a:lvl1pPr>
          </a:lstStyle>
          <a:p>
            <a:pPr>
              <a:defRPr/>
            </a:pPr>
            <a:endParaRPr lang="en-US"/>
          </a:p>
        </p:txBody>
      </p:sp>
      <p:sp>
        <p:nvSpPr>
          <p:cNvPr id="4099" name="Rectangle 1027"/>
          <p:cNvSpPr>
            <a:spLocks noGrp="1" noChangeArrowheads="1"/>
          </p:cNvSpPr>
          <p:nvPr>
            <p:ph type="dt" sz="quarter" idx="1"/>
          </p:nvPr>
        </p:nvSpPr>
        <p:spPr bwMode="auto">
          <a:xfrm>
            <a:off x="3980212" y="0"/>
            <a:ext cx="3042888" cy="465249"/>
          </a:xfrm>
          <a:prstGeom prst="rect">
            <a:avLst/>
          </a:prstGeom>
          <a:noFill/>
          <a:ln w="9525">
            <a:noFill/>
            <a:miter lim="800000"/>
            <a:headEnd/>
            <a:tailEnd/>
          </a:ln>
          <a:effectLst/>
        </p:spPr>
        <p:txBody>
          <a:bodyPr vert="horz" wrap="square" lIns="93066" tIns="46533" rIns="93066" bIns="46533" numCol="1" anchor="t" anchorCtr="0" compatLnSpc="1">
            <a:prstTxWarp prst="textNoShape">
              <a:avLst/>
            </a:prstTxWarp>
          </a:bodyPr>
          <a:lstStyle>
            <a:lvl1pPr algn="r" eaLnBrk="1" hangingPunct="1">
              <a:defRPr sz="1200">
                <a:latin typeface="Times New Roman" charset="0"/>
              </a:defRPr>
            </a:lvl1pPr>
          </a:lstStyle>
          <a:p>
            <a:pPr>
              <a:defRPr/>
            </a:pPr>
            <a:endParaRPr lang="en-US"/>
          </a:p>
        </p:txBody>
      </p:sp>
      <p:sp>
        <p:nvSpPr>
          <p:cNvPr id="4100" name="Rectangle 1028"/>
          <p:cNvSpPr>
            <a:spLocks noGrp="1" noChangeArrowheads="1"/>
          </p:cNvSpPr>
          <p:nvPr>
            <p:ph type="ftr" sz="quarter" idx="2"/>
          </p:nvPr>
        </p:nvSpPr>
        <p:spPr bwMode="auto">
          <a:xfrm>
            <a:off x="0" y="8843851"/>
            <a:ext cx="3042889" cy="465249"/>
          </a:xfrm>
          <a:prstGeom prst="rect">
            <a:avLst/>
          </a:prstGeom>
          <a:noFill/>
          <a:ln w="9525">
            <a:noFill/>
            <a:miter lim="800000"/>
            <a:headEnd/>
            <a:tailEnd/>
          </a:ln>
          <a:effectLst/>
        </p:spPr>
        <p:txBody>
          <a:bodyPr vert="horz" wrap="square" lIns="93066" tIns="46533" rIns="93066" bIns="46533" numCol="1" anchor="b" anchorCtr="0" compatLnSpc="1">
            <a:prstTxWarp prst="textNoShape">
              <a:avLst/>
            </a:prstTxWarp>
          </a:bodyPr>
          <a:lstStyle>
            <a:lvl1pPr eaLnBrk="1" hangingPunct="1">
              <a:defRPr sz="1200">
                <a:latin typeface="Times New Roman" charset="0"/>
              </a:defRPr>
            </a:lvl1pPr>
          </a:lstStyle>
          <a:p>
            <a:pPr>
              <a:defRPr/>
            </a:pPr>
            <a:endParaRPr lang="en-US"/>
          </a:p>
        </p:txBody>
      </p:sp>
      <p:sp>
        <p:nvSpPr>
          <p:cNvPr id="4101" name="Rectangle 1029"/>
          <p:cNvSpPr>
            <a:spLocks noGrp="1" noChangeArrowheads="1"/>
          </p:cNvSpPr>
          <p:nvPr>
            <p:ph type="sldNum" sz="quarter" idx="3"/>
          </p:nvPr>
        </p:nvSpPr>
        <p:spPr bwMode="auto">
          <a:xfrm>
            <a:off x="3980212" y="8843851"/>
            <a:ext cx="3042888" cy="465249"/>
          </a:xfrm>
          <a:prstGeom prst="rect">
            <a:avLst/>
          </a:prstGeom>
          <a:noFill/>
          <a:ln w="9525">
            <a:noFill/>
            <a:miter lim="800000"/>
            <a:headEnd/>
            <a:tailEnd/>
          </a:ln>
          <a:effectLst/>
        </p:spPr>
        <p:txBody>
          <a:bodyPr vert="horz" wrap="square" lIns="93066" tIns="46533" rIns="93066" bIns="46533" numCol="1" anchor="b" anchorCtr="0" compatLnSpc="1">
            <a:prstTxWarp prst="textNoShape">
              <a:avLst/>
            </a:prstTxWarp>
          </a:bodyPr>
          <a:lstStyle>
            <a:lvl1pPr algn="r" eaLnBrk="1" hangingPunct="1">
              <a:defRPr sz="1200"/>
            </a:lvl1pPr>
          </a:lstStyle>
          <a:p>
            <a:fld id="{ADD76437-1E28-4A72-9ED8-42CA7959D038}" type="slidenum">
              <a:rPr lang="en-US" altLang="en-US"/>
              <a:pPr/>
              <a:t>‹#›</a:t>
            </a:fld>
            <a:endParaRPr lang="en-US" altLang="en-US"/>
          </a:p>
        </p:txBody>
      </p:sp>
    </p:spTree>
    <p:extLst>
      <p:ext uri="{BB962C8B-B14F-4D97-AF65-F5344CB8AC3E}">
        <p14:creationId xmlns:p14="http://schemas.microsoft.com/office/powerpoint/2010/main" val="1179157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2889" cy="465249"/>
          </a:xfrm>
          <a:prstGeom prst="rect">
            <a:avLst/>
          </a:prstGeom>
        </p:spPr>
        <p:txBody>
          <a:bodyPr vert="horz" lIns="93066" tIns="46533" rIns="93066" bIns="46533" rtlCol="0"/>
          <a:lstStyle>
            <a:lvl1pPr algn="l" eaLnBrk="1" hangingPunct="1">
              <a:defRPr sz="1200">
                <a:latin typeface="Times New Roman" charset="0"/>
              </a:defRPr>
            </a:lvl1pPr>
          </a:lstStyle>
          <a:p>
            <a:pPr>
              <a:defRPr/>
            </a:pPr>
            <a:endParaRPr lang="en-US"/>
          </a:p>
        </p:txBody>
      </p:sp>
      <p:sp>
        <p:nvSpPr>
          <p:cNvPr id="3" name="Date Placeholder 2"/>
          <p:cNvSpPr>
            <a:spLocks noGrp="1"/>
          </p:cNvSpPr>
          <p:nvPr>
            <p:ph type="dt" idx="1"/>
          </p:nvPr>
        </p:nvSpPr>
        <p:spPr>
          <a:xfrm>
            <a:off x="3977937" y="0"/>
            <a:ext cx="3044026" cy="465249"/>
          </a:xfrm>
          <a:prstGeom prst="rect">
            <a:avLst/>
          </a:prstGeom>
        </p:spPr>
        <p:txBody>
          <a:bodyPr vert="horz" lIns="93066" tIns="46533" rIns="93066" bIns="46533" rtlCol="0"/>
          <a:lstStyle>
            <a:lvl1pPr algn="r" eaLnBrk="1" hangingPunct="1">
              <a:defRPr sz="1200">
                <a:latin typeface="Times New Roman" charset="0"/>
              </a:defRPr>
            </a:lvl1pPr>
          </a:lstStyle>
          <a:p>
            <a:pPr>
              <a:defRPr/>
            </a:pPr>
            <a:fld id="{3CE6300A-3EAE-483D-91C2-52CAD2FC7EC9}" type="datetimeFigureOut">
              <a:rPr lang="en-US"/>
              <a:pPr>
                <a:defRPr/>
              </a:pPr>
              <a:t>12/6/2019</a:t>
            </a:fld>
            <a:endParaRPr lang="en-US"/>
          </a:p>
        </p:txBody>
      </p:sp>
      <p:sp>
        <p:nvSpPr>
          <p:cNvPr id="4" name="Slide Image Placeholder 3"/>
          <p:cNvSpPr>
            <a:spLocks noGrp="1" noRot="1" noChangeAspect="1"/>
          </p:cNvSpPr>
          <p:nvPr>
            <p:ph type="sldImg" idx="2"/>
          </p:nvPr>
        </p:nvSpPr>
        <p:spPr>
          <a:xfrm>
            <a:off x="796925" y="698500"/>
            <a:ext cx="5429250" cy="3490913"/>
          </a:xfrm>
          <a:prstGeom prst="rect">
            <a:avLst/>
          </a:prstGeom>
          <a:noFill/>
          <a:ln w="12700">
            <a:solidFill>
              <a:prstClr val="black"/>
            </a:solidFill>
          </a:ln>
        </p:spPr>
        <p:txBody>
          <a:bodyPr vert="horz" lIns="93066" tIns="46533" rIns="93066" bIns="46533" rtlCol="0" anchor="ctr"/>
          <a:lstStyle/>
          <a:p>
            <a:pPr lvl="0"/>
            <a:endParaRPr lang="en-US" noProof="0"/>
          </a:p>
        </p:txBody>
      </p:sp>
      <p:sp>
        <p:nvSpPr>
          <p:cNvPr id="5" name="Notes Placeholder 4"/>
          <p:cNvSpPr>
            <a:spLocks noGrp="1"/>
          </p:cNvSpPr>
          <p:nvPr>
            <p:ph type="body" sz="quarter" idx="3"/>
          </p:nvPr>
        </p:nvSpPr>
        <p:spPr>
          <a:xfrm>
            <a:off x="701855" y="4420897"/>
            <a:ext cx="5619390" cy="4189301"/>
          </a:xfrm>
          <a:prstGeom prst="rect">
            <a:avLst/>
          </a:prstGeom>
        </p:spPr>
        <p:txBody>
          <a:bodyPr vert="horz" lIns="93066" tIns="46533" rIns="93066" bIns="4653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1792"/>
            <a:ext cx="3042889" cy="465249"/>
          </a:xfrm>
          <a:prstGeom prst="rect">
            <a:avLst/>
          </a:prstGeom>
        </p:spPr>
        <p:txBody>
          <a:bodyPr vert="horz" lIns="93066" tIns="46533" rIns="93066" bIns="46533" rtlCol="0" anchor="b"/>
          <a:lstStyle>
            <a:lvl1pPr algn="l" eaLnBrk="1" hangingPunct="1">
              <a:defRPr sz="1200">
                <a:latin typeface="Times New Roman" charset="0"/>
              </a:defRPr>
            </a:lvl1pPr>
          </a:lstStyle>
          <a:p>
            <a:pPr>
              <a:defRPr/>
            </a:pPr>
            <a:endParaRPr lang="en-US"/>
          </a:p>
        </p:txBody>
      </p:sp>
      <p:sp>
        <p:nvSpPr>
          <p:cNvPr id="7" name="Slide Number Placeholder 6"/>
          <p:cNvSpPr>
            <a:spLocks noGrp="1"/>
          </p:cNvSpPr>
          <p:nvPr>
            <p:ph type="sldNum" sz="quarter" idx="5"/>
          </p:nvPr>
        </p:nvSpPr>
        <p:spPr>
          <a:xfrm>
            <a:off x="3977937" y="8841792"/>
            <a:ext cx="3044026" cy="465249"/>
          </a:xfrm>
          <a:prstGeom prst="rect">
            <a:avLst/>
          </a:prstGeom>
        </p:spPr>
        <p:txBody>
          <a:bodyPr vert="horz" wrap="square" lIns="93066" tIns="46533" rIns="93066" bIns="46533" numCol="1" anchor="b" anchorCtr="0" compatLnSpc="1">
            <a:prstTxWarp prst="textNoShape">
              <a:avLst/>
            </a:prstTxWarp>
          </a:bodyPr>
          <a:lstStyle>
            <a:lvl1pPr algn="r" eaLnBrk="1" hangingPunct="1">
              <a:defRPr sz="1200"/>
            </a:lvl1pPr>
          </a:lstStyle>
          <a:p>
            <a:fld id="{2084EEE0-61B1-4688-8654-0C815BE6B2DC}" type="slidenum">
              <a:rPr lang="en-US" altLang="en-US"/>
              <a:pPr/>
              <a:t>‹#›</a:t>
            </a:fld>
            <a:endParaRPr lang="en-US" altLang="en-US"/>
          </a:p>
        </p:txBody>
      </p:sp>
    </p:spTree>
    <p:extLst>
      <p:ext uri="{BB962C8B-B14F-4D97-AF65-F5344CB8AC3E}">
        <p14:creationId xmlns:p14="http://schemas.microsoft.com/office/powerpoint/2010/main" val="41993905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p:cNvSpPr>
            <a:spLocks noGrp="1"/>
          </p:cNvSpPr>
          <p:nvPr>
            <p:ph type="sldNum" sz="quarter" idx="5"/>
          </p:nvPr>
        </p:nvSpPr>
        <p:spPr bwMode="auto">
          <a:noFill/>
          <a:ln>
            <a:miter lim="800000"/>
            <a:headEnd/>
            <a:tailEnd/>
          </a:ln>
        </p:spPr>
        <p:txBody>
          <a:bodyPr/>
          <a:lstStyle/>
          <a:p>
            <a:fld id="{930A668E-53A9-4A17-9052-D5D7EF8CAB7F}" type="slidenum">
              <a:rPr lang="en-US" altLang="en-US"/>
              <a:pPr/>
              <a:t>1</a:t>
            </a:fld>
            <a:endParaRPr lang="en-US" altLang="en-US"/>
          </a:p>
        </p:txBody>
      </p:sp>
    </p:spTree>
    <p:extLst>
      <p:ext uri="{BB962C8B-B14F-4D97-AF65-F5344CB8AC3E}">
        <p14:creationId xmlns:p14="http://schemas.microsoft.com/office/powerpoint/2010/main" val="3274140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3" y="10226675"/>
            <a:ext cx="43526075" cy="7054850"/>
          </a:xfrm>
        </p:spPr>
        <p:txBody>
          <a:bodyPr/>
          <a:lstStyle/>
          <a:p>
            <a:r>
              <a:rPr lang="en-US"/>
              <a:t>Click to edit Master title style</a:t>
            </a:r>
          </a:p>
        </p:txBody>
      </p:sp>
      <p:sp>
        <p:nvSpPr>
          <p:cNvPr id="3" name="Subtitle 2"/>
          <p:cNvSpPr>
            <a:spLocks noGrp="1"/>
          </p:cNvSpPr>
          <p:nvPr>
            <p:ph type="subTitle" idx="1"/>
          </p:nvPr>
        </p:nvSpPr>
        <p:spPr>
          <a:xfrm>
            <a:off x="7680325" y="18653125"/>
            <a:ext cx="35845750"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C894E65-EC8B-4478-9106-66D3C21FFFD1}"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D86B1C6-5801-430A-9A29-741AF62A3E83}"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85513" y="2925763"/>
            <a:ext cx="10880725"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40163" y="2925763"/>
            <a:ext cx="32492950"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7CE21C6-C959-4D1D-866C-16E4888D9999}" type="slidenum">
              <a:rPr lang="en-US" altLang="en-US"/>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AC2F6EF-B245-4788-8273-9BA27A2A4431}"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1153438"/>
            <a:ext cx="43526075"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044950" y="13952538"/>
            <a:ext cx="43526075"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AC94BCA-1981-4189-9BC7-358A267E6C06}"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0163" y="9509125"/>
            <a:ext cx="21686837"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79400" y="9509125"/>
            <a:ext cx="21686838"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F8E474B-F1D1-41EE-A7D0-689D5A4AB0C4}"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317625"/>
            <a:ext cx="46085125"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638" y="7369175"/>
            <a:ext cx="2262505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60638" y="10439400"/>
            <a:ext cx="2262505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775" y="7369175"/>
            <a:ext cx="22632988"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6012775" y="10439400"/>
            <a:ext cx="22632988"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0DD3A6E-698C-454E-87AD-D9722E2BEC2F}"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65949A5C-9247-42FE-8FC1-76CDCE4AE4DD}"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E8C6A88-E9A3-43E6-887B-A048BBE5CAEB}"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311275"/>
            <a:ext cx="16846550"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0019963" y="1311275"/>
            <a:ext cx="286258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638" y="6888163"/>
            <a:ext cx="1684655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72021C5-75E9-4895-8C03-9D38B15A1802}"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5" y="23042563"/>
            <a:ext cx="30724475"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036175" y="2941638"/>
            <a:ext cx="30724475"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0036175" y="25763538"/>
            <a:ext cx="30724475"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50016F7-DE5E-408D-A5A2-7A45B61140D1}"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40163" y="2925763"/>
            <a:ext cx="43526075" cy="5486400"/>
          </a:xfrm>
          <a:prstGeom prst="rect">
            <a:avLst/>
          </a:prstGeom>
          <a:noFill/>
          <a:ln w="9525">
            <a:noFill/>
            <a:miter lim="800000"/>
            <a:headEnd/>
            <a:tailEnd/>
          </a:ln>
        </p:spPr>
        <p:txBody>
          <a:bodyPr vert="horz" wrap="square" lIns="480709" tIns="240355" rIns="480709" bIns="240355"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840163" y="9509125"/>
            <a:ext cx="43526075" cy="19751675"/>
          </a:xfrm>
          <a:prstGeom prst="rect">
            <a:avLst/>
          </a:prstGeom>
          <a:noFill/>
          <a:ln w="9525">
            <a:noFill/>
            <a:miter lim="800000"/>
            <a:headEnd/>
            <a:tailEnd/>
          </a:ln>
        </p:spPr>
        <p:txBody>
          <a:bodyPr vert="horz" wrap="square" lIns="480709" tIns="240355" rIns="480709" bIns="24035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840163" y="29992638"/>
            <a:ext cx="10668000" cy="2193925"/>
          </a:xfrm>
          <a:prstGeom prst="rect">
            <a:avLst/>
          </a:prstGeom>
          <a:noFill/>
          <a:ln w="9525">
            <a:noFill/>
            <a:miter lim="800000"/>
            <a:headEnd/>
            <a:tailEnd/>
          </a:ln>
          <a:effectLst/>
        </p:spPr>
        <p:txBody>
          <a:bodyPr vert="horz" wrap="square" lIns="480709" tIns="240355" rIns="480709" bIns="240355" numCol="1" anchor="t" anchorCtr="0" compatLnSpc="1">
            <a:prstTxWarp prst="textNoShape">
              <a:avLst/>
            </a:prstTxWarp>
          </a:bodyPr>
          <a:lstStyle>
            <a:lvl1pPr eaLnBrk="1" hangingPunct="1">
              <a:defRPr sz="7400">
                <a:latin typeface="Times New Roman" charset="0"/>
              </a:defRPr>
            </a:lvl1pPr>
          </a:lstStyle>
          <a:p>
            <a:pPr>
              <a:defRPr/>
            </a:pPr>
            <a:endParaRPr lang="en-US"/>
          </a:p>
        </p:txBody>
      </p:sp>
      <p:sp>
        <p:nvSpPr>
          <p:cNvPr id="1029" name="Rectangle 5"/>
          <p:cNvSpPr>
            <a:spLocks noGrp="1" noChangeArrowheads="1"/>
          </p:cNvSpPr>
          <p:nvPr>
            <p:ph type="ftr" sz="quarter" idx="3"/>
          </p:nvPr>
        </p:nvSpPr>
        <p:spPr bwMode="auto">
          <a:xfrm>
            <a:off x="17495838" y="29992638"/>
            <a:ext cx="16214725" cy="2193925"/>
          </a:xfrm>
          <a:prstGeom prst="rect">
            <a:avLst/>
          </a:prstGeom>
          <a:noFill/>
          <a:ln w="9525">
            <a:noFill/>
            <a:miter lim="800000"/>
            <a:headEnd/>
            <a:tailEnd/>
          </a:ln>
          <a:effectLst/>
        </p:spPr>
        <p:txBody>
          <a:bodyPr vert="horz" wrap="square" lIns="480709" tIns="240355" rIns="480709" bIns="240355" numCol="1" anchor="t" anchorCtr="0" compatLnSpc="1">
            <a:prstTxWarp prst="textNoShape">
              <a:avLst/>
            </a:prstTxWarp>
          </a:bodyPr>
          <a:lstStyle>
            <a:lvl1pPr algn="ctr" eaLnBrk="1" hangingPunct="1">
              <a:defRPr sz="7400">
                <a:latin typeface="Times New Roman" charset="0"/>
              </a:defRPr>
            </a:lvl1pPr>
          </a:lstStyle>
          <a:p>
            <a:pPr>
              <a:defRPr/>
            </a:pPr>
            <a:endParaRPr lang="en-US"/>
          </a:p>
        </p:txBody>
      </p:sp>
      <p:sp>
        <p:nvSpPr>
          <p:cNvPr id="1030" name="Rectangle 6"/>
          <p:cNvSpPr>
            <a:spLocks noGrp="1" noChangeArrowheads="1"/>
          </p:cNvSpPr>
          <p:nvPr>
            <p:ph type="sldNum" sz="quarter" idx="4"/>
          </p:nvPr>
        </p:nvSpPr>
        <p:spPr bwMode="auto">
          <a:xfrm>
            <a:off x="36698238" y="29992638"/>
            <a:ext cx="10668000" cy="2193925"/>
          </a:xfrm>
          <a:prstGeom prst="rect">
            <a:avLst/>
          </a:prstGeom>
          <a:noFill/>
          <a:ln w="9525">
            <a:noFill/>
            <a:miter lim="800000"/>
            <a:headEnd/>
            <a:tailEnd/>
          </a:ln>
          <a:effectLst/>
        </p:spPr>
        <p:txBody>
          <a:bodyPr vert="horz" wrap="square" lIns="480709" tIns="240355" rIns="480709" bIns="240355" numCol="1" anchor="t" anchorCtr="0" compatLnSpc="1">
            <a:prstTxWarp prst="textNoShape">
              <a:avLst/>
            </a:prstTxWarp>
          </a:bodyPr>
          <a:lstStyle>
            <a:lvl1pPr algn="r" eaLnBrk="1" hangingPunct="1">
              <a:defRPr sz="7400"/>
            </a:lvl1pPr>
          </a:lstStyle>
          <a:p>
            <a:fld id="{F60ECB92-95B8-4D1C-8CBD-37B76E88B26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806950" rtl="0" eaLnBrk="0" fontAlgn="base" hangingPunct="0">
        <a:spcBef>
          <a:spcPct val="0"/>
        </a:spcBef>
        <a:spcAft>
          <a:spcPct val="0"/>
        </a:spcAft>
        <a:defRPr sz="23100">
          <a:solidFill>
            <a:schemeClr val="tx2"/>
          </a:solidFill>
          <a:latin typeface="+mj-lt"/>
          <a:ea typeface="+mj-ea"/>
          <a:cs typeface="+mj-cs"/>
        </a:defRPr>
      </a:lvl1pPr>
      <a:lvl2pPr algn="ctr" defTabSz="4806950" rtl="0" eaLnBrk="0" fontAlgn="base" hangingPunct="0">
        <a:spcBef>
          <a:spcPct val="0"/>
        </a:spcBef>
        <a:spcAft>
          <a:spcPct val="0"/>
        </a:spcAft>
        <a:defRPr sz="23100">
          <a:solidFill>
            <a:schemeClr val="tx2"/>
          </a:solidFill>
          <a:latin typeface="Times New Roman" charset="0"/>
        </a:defRPr>
      </a:lvl2pPr>
      <a:lvl3pPr algn="ctr" defTabSz="4806950" rtl="0" eaLnBrk="0" fontAlgn="base" hangingPunct="0">
        <a:spcBef>
          <a:spcPct val="0"/>
        </a:spcBef>
        <a:spcAft>
          <a:spcPct val="0"/>
        </a:spcAft>
        <a:defRPr sz="23100">
          <a:solidFill>
            <a:schemeClr val="tx2"/>
          </a:solidFill>
          <a:latin typeface="Times New Roman" charset="0"/>
        </a:defRPr>
      </a:lvl3pPr>
      <a:lvl4pPr algn="ctr" defTabSz="4806950" rtl="0" eaLnBrk="0" fontAlgn="base" hangingPunct="0">
        <a:spcBef>
          <a:spcPct val="0"/>
        </a:spcBef>
        <a:spcAft>
          <a:spcPct val="0"/>
        </a:spcAft>
        <a:defRPr sz="23100">
          <a:solidFill>
            <a:schemeClr val="tx2"/>
          </a:solidFill>
          <a:latin typeface="Times New Roman" charset="0"/>
        </a:defRPr>
      </a:lvl4pPr>
      <a:lvl5pPr algn="ctr" defTabSz="4806950" rtl="0" eaLnBrk="0" fontAlgn="base" hangingPunct="0">
        <a:spcBef>
          <a:spcPct val="0"/>
        </a:spcBef>
        <a:spcAft>
          <a:spcPct val="0"/>
        </a:spcAft>
        <a:defRPr sz="23100">
          <a:solidFill>
            <a:schemeClr val="tx2"/>
          </a:solidFill>
          <a:latin typeface="Times New Roman" charset="0"/>
        </a:defRPr>
      </a:lvl5pPr>
      <a:lvl6pPr marL="457200" algn="ctr" defTabSz="4806950" rtl="0" fontAlgn="base">
        <a:spcBef>
          <a:spcPct val="0"/>
        </a:spcBef>
        <a:spcAft>
          <a:spcPct val="0"/>
        </a:spcAft>
        <a:defRPr sz="23100">
          <a:solidFill>
            <a:schemeClr val="tx2"/>
          </a:solidFill>
          <a:latin typeface="Times New Roman" charset="0"/>
        </a:defRPr>
      </a:lvl6pPr>
      <a:lvl7pPr marL="914400" algn="ctr" defTabSz="4806950" rtl="0" fontAlgn="base">
        <a:spcBef>
          <a:spcPct val="0"/>
        </a:spcBef>
        <a:spcAft>
          <a:spcPct val="0"/>
        </a:spcAft>
        <a:defRPr sz="23100">
          <a:solidFill>
            <a:schemeClr val="tx2"/>
          </a:solidFill>
          <a:latin typeface="Times New Roman" charset="0"/>
        </a:defRPr>
      </a:lvl7pPr>
      <a:lvl8pPr marL="1371600" algn="ctr" defTabSz="4806950" rtl="0" fontAlgn="base">
        <a:spcBef>
          <a:spcPct val="0"/>
        </a:spcBef>
        <a:spcAft>
          <a:spcPct val="0"/>
        </a:spcAft>
        <a:defRPr sz="23100">
          <a:solidFill>
            <a:schemeClr val="tx2"/>
          </a:solidFill>
          <a:latin typeface="Times New Roman" charset="0"/>
        </a:defRPr>
      </a:lvl8pPr>
      <a:lvl9pPr marL="1828800" algn="ctr" defTabSz="4806950" rtl="0" fontAlgn="base">
        <a:spcBef>
          <a:spcPct val="0"/>
        </a:spcBef>
        <a:spcAft>
          <a:spcPct val="0"/>
        </a:spcAft>
        <a:defRPr sz="23100">
          <a:solidFill>
            <a:schemeClr val="tx2"/>
          </a:solidFill>
          <a:latin typeface="Times New Roman" charset="0"/>
        </a:defRPr>
      </a:lvl9pPr>
    </p:titleStyle>
    <p:bodyStyle>
      <a:lvl1pPr marL="1803400" indent="-1803400" algn="l" defTabSz="4806950" rtl="0" eaLnBrk="0" fontAlgn="base" hangingPunct="0">
        <a:spcBef>
          <a:spcPct val="20000"/>
        </a:spcBef>
        <a:spcAft>
          <a:spcPct val="0"/>
        </a:spcAft>
        <a:buChar char="•"/>
        <a:defRPr sz="16800">
          <a:solidFill>
            <a:schemeClr val="tx1"/>
          </a:solidFill>
          <a:latin typeface="+mn-lt"/>
          <a:ea typeface="+mn-ea"/>
          <a:cs typeface="+mn-cs"/>
        </a:defRPr>
      </a:lvl1pPr>
      <a:lvl2pPr marL="3905250" indent="-1501775" algn="l" defTabSz="4806950" rtl="0" eaLnBrk="0" fontAlgn="base" hangingPunct="0">
        <a:spcBef>
          <a:spcPct val="20000"/>
        </a:spcBef>
        <a:spcAft>
          <a:spcPct val="0"/>
        </a:spcAft>
        <a:buChar char="–"/>
        <a:defRPr sz="14700">
          <a:solidFill>
            <a:schemeClr val="tx1"/>
          </a:solidFill>
          <a:latin typeface="+mn-lt"/>
        </a:defRPr>
      </a:lvl2pPr>
      <a:lvl3pPr marL="6008688" indent="-1201738" algn="l" defTabSz="4806950" rtl="0" eaLnBrk="0" fontAlgn="base" hangingPunct="0">
        <a:spcBef>
          <a:spcPct val="20000"/>
        </a:spcBef>
        <a:spcAft>
          <a:spcPct val="0"/>
        </a:spcAft>
        <a:buChar char="•"/>
        <a:defRPr sz="12600">
          <a:solidFill>
            <a:schemeClr val="tx1"/>
          </a:solidFill>
          <a:latin typeface="+mn-lt"/>
        </a:defRPr>
      </a:lvl3pPr>
      <a:lvl4pPr marL="8412163" indent="-1201738" algn="l" defTabSz="4806950" rtl="0" eaLnBrk="0" fontAlgn="base" hangingPunct="0">
        <a:spcBef>
          <a:spcPct val="20000"/>
        </a:spcBef>
        <a:spcAft>
          <a:spcPct val="0"/>
        </a:spcAft>
        <a:buChar char="–"/>
        <a:defRPr sz="10500">
          <a:solidFill>
            <a:schemeClr val="tx1"/>
          </a:solidFill>
          <a:latin typeface="+mn-lt"/>
        </a:defRPr>
      </a:lvl4pPr>
      <a:lvl5pPr marL="10815638" indent="-1201738" algn="l" defTabSz="4806950" rtl="0" eaLnBrk="0" fontAlgn="base" hangingPunct="0">
        <a:spcBef>
          <a:spcPct val="20000"/>
        </a:spcBef>
        <a:spcAft>
          <a:spcPct val="0"/>
        </a:spcAft>
        <a:buChar char="»"/>
        <a:defRPr sz="10500">
          <a:solidFill>
            <a:schemeClr val="tx1"/>
          </a:solidFill>
          <a:latin typeface="+mn-lt"/>
        </a:defRPr>
      </a:lvl5pPr>
      <a:lvl6pPr marL="11272838" indent="-1201738" algn="l" defTabSz="4806950" rtl="0" fontAlgn="base">
        <a:spcBef>
          <a:spcPct val="20000"/>
        </a:spcBef>
        <a:spcAft>
          <a:spcPct val="0"/>
        </a:spcAft>
        <a:buChar char="»"/>
        <a:defRPr sz="10500">
          <a:solidFill>
            <a:schemeClr val="tx1"/>
          </a:solidFill>
          <a:latin typeface="+mn-lt"/>
        </a:defRPr>
      </a:lvl6pPr>
      <a:lvl7pPr marL="11730038" indent="-1201738" algn="l" defTabSz="4806950" rtl="0" fontAlgn="base">
        <a:spcBef>
          <a:spcPct val="20000"/>
        </a:spcBef>
        <a:spcAft>
          <a:spcPct val="0"/>
        </a:spcAft>
        <a:buChar char="»"/>
        <a:defRPr sz="10500">
          <a:solidFill>
            <a:schemeClr val="tx1"/>
          </a:solidFill>
          <a:latin typeface="+mn-lt"/>
        </a:defRPr>
      </a:lvl7pPr>
      <a:lvl8pPr marL="12187238" indent="-1201738" algn="l" defTabSz="4806950" rtl="0" fontAlgn="base">
        <a:spcBef>
          <a:spcPct val="20000"/>
        </a:spcBef>
        <a:spcAft>
          <a:spcPct val="0"/>
        </a:spcAft>
        <a:buChar char="»"/>
        <a:defRPr sz="10500">
          <a:solidFill>
            <a:schemeClr val="tx1"/>
          </a:solidFill>
          <a:latin typeface="+mn-lt"/>
        </a:defRPr>
      </a:lvl8pPr>
      <a:lvl9pPr marL="12644438" indent="-1201738" algn="l" defTabSz="4806950" rtl="0" fontAlgn="base">
        <a:spcBef>
          <a:spcPct val="20000"/>
        </a:spcBef>
        <a:spcAft>
          <a:spcPct val="0"/>
        </a:spcAft>
        <a:buChar char="»"/>
        <a:defRPr sz="10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89"/>
          <p:cNvPicPr>
            <a:picLocks noChangeAspect="1" noChangeArrowheads="1"/>
          </p:cNvPicPr>
          <p:nvPr/>
        </p:nvPicPr>
        <p:blipFill>
          <a:blip r:embed="rId3" cstate="print"/>
          <a:srcRect r="69431"/>
          <a:stretch>
            <a:fillRect/>
          </a:stretch>
        </p:blipFill>
        <p:spPr bwMode="auto">
          <a:xfrm>
            <a:off x="1137798" y="1567445"/>
            <a:ext cx="5303838" cy="1842497"/>
          </a:xfrm>
          <a:prstGeom prst="rect">
            <a:avLst/>
          </a:prstGeom>
          <a:noFill/>
          <a:ln w="9525">
            <a:noFill/>
            <a:miter lim="800000"/>
            <a:headEnd/>
            <a:tailEnd/>
          </a:ln>
        </p:spPr>
      </p:pic>
      <p:sp>
        <p:nvSpPr>
          <p:cNvPr id="2064" name="AutoShape 16"/>
          <p:cNvSpPr>
            <a:spLocks noChangeArrowheads="1"/>
          </p:cNvSpPr>
          <p:nvPr/>
        </p:nvSpPr>
        <p:spPr bwMode="auto">
          <a:xfrm>
            <a:off x="38557200" y="24536400"/>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	Authors</a:t>
            </a:r>
          </a:p>
        </p:txBody>
      </p:sp>
      <p:sp>
        <p:nvSpPr>
          <p:cNvPr id="2065" name="AutoShape 17"/>
          <p:cNvSpPr>
            <a:spLocks noChangeArrowheads="1"/>
          </p:cNvSpPr>
          <p:nvPr/>
        </p:nvSpPr>
        <p:spPr bwMode="auto">
          <a:xfrm>
            <a:off x="38557200" y="16383000"/>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	 Summary</a:t>
            </a:r>
          </a:p>
        </p:txBody>
      </p:sp>
      <p:sp>
        <p:nvSpPr>
          <p:cNvPr id="2068" name="AutoShape 20"/>
          <p:cNvSpPr>
            <a:spLocks noChangeArrowheads="1"/>
          </p:cNvSpPr>
          <p:nvPr/>
        </p:nvSpPr>
        <p:spPr bwMode="auto">
          <a:xfrm>
            <a:off x="990600" y="24231600"/>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	Research Objectives</a:t>
            </a:r>
          </a:p>
        </p:txBody>
      </p:sp>
      <p:sp>
        <p:nvSpPr>
          <p:cNvPr id="2070" name="AutoShape 22"/>
          <p:cNvSpPr>
            <a:spLocks noChangeArrowheads="1"/>
          </p:cNvSpPr>
          <p:nvPr/>
        </p:nvSpPr>
        <p:spPr bwMode="auto">
          <a:xfrm>
            <a:off x="25820061" y="6553200"/>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Results</a:t>
            </a:r>
          </a:p>
        </p:txBody>
      </p:sp>
      <p:sp>
        <p:nvSpPr>
          <p:cNvPr id="2071" name="AutoShape 23"/>
          <p:cNvSpPr>
            <a:spLocks noChangeArrowheads="1"/>
          </p:cNvSpPr>
          <p:nvPr/>
        </p:nvSpPr>
        <p:spPr bwMode="auto">
          <a:xfrm>
            <a:off x="979487" y="6618288"/>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	Abstract</a:t>
            </a:r>
          </a:p>
        </p:txBody>
      </p:sp>
      <p:sp>
        <p:nvSpPr>
          <p:cNvPr id="2072" name="AutoShape 24"/>
          <p:cNvSpPr>
            <a:spLocks noChangeArrowheads="1"/>
          </p:cNvSpPr>
          <p:nvPr/>
        </p:nvSpPr>
        <p:spPr bwMode="auto">
          <a:xfrm>
            <a:off x="38557200" y="6618288"/>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	Results</a:t>
            </a:r>
          </a:p>
        </p:txBody>
      </p:sp>
      <p:sp>
        <p:nvSpPr>
          <p:cNvPr id="2075" name="AutoShape 27"/>
          <p:cNvSpPr>
            <a:spLocks noChangeArrowheads="1"/>
          </p:cNvSpPr>
          <p:nvPr/>
        </p:nvSpPr>
        <p:spPr bwMode="auto">
          <a:xfrm>
            <a:off x="6370638" y="948555"/>
            <a:ext cx="38282562" cy="3623445"/>
          </a:xfrm>
          <a:prstGeom prst="roundRect">
            <a:avLst>
              <a:gd name="adj" fmla="val 50000"/>
            </a:avLst>
          </a:prstGeom>
          <a:solidFill>
            <a:srgbClr val="002060"/>
          </a:solidFill>
          <a:ln w="38100">
            <a:noFill/>
            <a:round/>
            <a:headEnd/>
            <a:tailEnd/>
          </a:ln>
          <a:effectLst>
            <a:outerShdw sx="1000" sy="1000" algn="ctr" rotWithShape="0">
              <a:srgbClr val="787878"/>
            </a:outerShdw>
          </a:effectLst>
        </p:spPr>
        <p:txBody>
          <a:bodyPr lIns="196169" tIns="182880" rIns="196169" bIns="101091" anchor="ctr" anchorCtr="1"/>
          <a:lstStyle/>
          <a:p>
            <a:pPr algn="ctr" defTabSz="4806950" eaLnBrk="1" hangingPunct="1">
              <a:defRPr/>
            </a:pPr>
            <a:r>
              <a:rPr lang="en-US" sz="7200" b="1" dirty="0">
                <a:solidFill>
                  <a:schemeClr val="bg1"/>
                </a:solidFill>
                <a:effectLst>
                  <a:outerShdw blurRad="38100" dist="38100" dir="2700000" algn="tl">
                    <a:srgbClr val="000000"/>
                  </a:outerShdw>
                </a:effectLst>
                <a:latin typeface="Verdana" pitchFamily="34" charset="0"/>
              </a:rPr>
              <a:t>Spatial Resolution Improvement of Precipitation Measurement for Explaining Rainfall Related Landslide Hazards </a:t>
            </a:r>
          </a:p>
        </p:txBody>
      </p:sp>
      <p:sp>
        <p:nvSpPr>
          <p:cNvPr id="4109" name="Text Box 79"/>
          <p:cNvSpPr txBox="1">
            <a:spLocks noChangeArrowheads="1"/>
          </p:cNvSpPr>
          <p:nvPr/>
        </p:nvSpPr>
        <p:spPr bwMode="auto">
          <a:xfrm>
            <a:off x="5927725" y="4686300"/>
            <a:ext cx="38588950" cy="1866150"/>
          </a:xfrm>
          <a:prstGeom prst="rect">
            <a:avLst/>
          </a:prstGeom>
          <a:noFill/>
          <a:ln w="12700">
            <a:noFill/>
            <a:miter lim="800000"/>
            <a:headEnd/>
            <a:tailEnd/>
          </a:ln>
          <a:effectLst>
            <a:outerShdw dist="35921" dir="2700000" algn="ctr" rotWithShape="0">
              <a:schemeClr val="tx1"/>
            </a:outerShdw>
          </a:effectLst>
        </p:spPr>
        <p:txBody>
          <a:bodyPr lIns="196169" tIns="101091" rIns="196169" bIns="101091">
            <a:spAutoFit/>
          </a:bodyPr>
          <a:lstStyle/>
          <a:p>
            <a:pPr algn="ctr">
              <a:lnSpc>
                <a:spcPct val="90000"/>
              </a:lnSpc>
              <a:spcBef>
                <a:spcPct val="50000"/>
              </a:spcBef>
            </a:pPr>
            <a:r>
              <a:rPr lang="en-CA" altLang="en-US" sz="6000" b="1" dirty="0">
                <a:solidFill>
                  <a:srgbClr val="002060"/>
                </a:solidFill>
                <a:latin typeface="Verdana" pitchFamily="34" charset="0"/>
              </a:rPr>
              <a:t>Katelyn Kring</a:t>
            </a:r>
            <a:r>
              <a:rPr lang="en-CA" altLang="en-US" sz="6000" b="1" baseline="30000" dirty="0">
                <a:solidFill>
                  <a:srgbClr val="002060"/>
                </a:solidFill>
                <a:latin typeface="Verdana" pitchFamily="34" charset="0"/>
              </a:rPr>
              <a:t>1</a:t>
            </a:r>
            <a:r>
              <a:rPr lang="en-CA" altLang="en-US" sz="6000" b="1" dirty="0">
                <a:solidFill>
                  <a:srgbClr val="002060"/>
                </a:solidFill>
                <a:latin typeface="Verdana" pitchFamily="34" charset="0"/>
              </a:rPr>
              <a:t>, </a:t>
            </a:r>
            <a:r>
              <a:rPr lang="en-CA" altLang="en-US" sz="6000" b="1" dirty="0" err="1">
                <a:solidFill>
                  <a:srgbClr val="002060"/>
                </a:solidFill>
                <a:latin typeface="Verdana" pitchFamily="34" charset="0"/>
              </a:rPr>
              <a:t>Snehamoy</a:t>
            </a:r>
            <a:r>
              <a:rPr lang="en-CA" altLang="en-US" sz="6000" b="1" dirty="0">
                <a:solidFill>
                  <a:srgbClr val="002060"/>
                </a:solidFill>
                <a:latin typeface="Verdana" pitchFamily="34" charset="0"/>
              </a:rPr>
              <a:t> Chatterjee</a:t>
            </a:r>
            <a:r>
              <a:rPr lang="en-CA" altLang="en-US" sz="6000" b="1" baseline="30000" dirty="0">
                <a:solidFill>
                  <a:srgbClr val="002060"/>
                </a:solidFill>
                <a:latin typeface="Verdana" pitchFamily="34" charset="0"/>
              </a:rPr>
              <a:t>2</a:t>
            </a:r>
            <a:r>
              <a:rPr lang="en-CA" altLang="en-US" sz="6000" b="1" dirty="0">
                <a:solidFill>
                  <a:srgbClr val="002060"/>
                </a:solidFill>
                <a:latin typeface="Verdana" pitchFamily="34" charset="0"/>
              </a:rPr>
              <a:t>, Thomas Oommen</a:t>
            </a:r>
            <a:r>
              <a:rPr lang="en-CA" altLang="en-US" sz="6000" b="1" baseline="30000" dirty="0">
                <a:solidFill>
                  <a:srgbClr val="002060"/>
                </a:solidFill>
                <a:latin typeface="Verdana" pitchFamily="34" charset="0"/>
              </a:rPr>
              <a:t>3</a:t>
            </a:r>
            <a:r>
              <a:rPr lang="en-CA" altLang="en-US" sz="6000" b="1" dirty="0">
                <a:solidFill>
                  <a:srgbClr val="002060"/>
                </a:solidFill>
                <a:latin typeface="Verdana" pitchFamily="34" charset="0"/>
              </a:rPr>
              <a:t> </a:t>
            </a:r>
            <a:br>
              <a:rPr lang="en-CA" altLang="en-US" sz="8000" b="1" baseline="30000" dirty="0">
                <a:solidFill>
                  <a:srgbClr val="002060"/>
                </a:solidFill>
                <a:latin typeface="Verdana" pitchFamily="34" charset="0"/>
              </a:rPr>
            </a:br>
            <a:r>
              <a:rPr lang="en-CA" altLang="en-US" sz="8000" b="1" baseline="30000" dirty="0">
                <a:solidFill>
                  <a:srgbClr val="002060"/>
                </a:solidFill>
                <a:latin typeface="Verdana" pitchFamily="34" charset="0"/>
              </a:rPr>
              <a:t> </a:t>
            </a:r>
            <a:r>
              <a:rPr lang="en-CA" altLang="en-US" sz="6000" b="1" dirty="0">
                <a:solidFill>
                  <a:srgbClr val="002060"/>
                </a:solidFill>
                <a:latin typeface="Verdana" pitchFamily="34" charset="0"/>
              </a:rPr>
              <a:t>AGU Fall Meeting</a:t>
            </a:r>
            <a:r>
              <a:rPr lang="en-US" altLang="en-US" sz="6000" b="1" dirty="0">
                <a:solidFill>
                  <a:srgbClr val="002060"/>
                </a:solidFill>
                <a:latin typeface="Verdana" pitchFamily="34" charset="0"/>
              </a:rPr>
              <a:t>, San Francisco, CA, December 2019</a:t>
            </a:r>
          </a:p>
        </p:txBody>
      </p:sp>
      <p:grpSp>
        <p:nvGrpSpPr>
          <p:cNvPr id="91" name="Group 27"/>
          <p:cNvGrpSpPr>
            <a:grpSpLocks/>
          </p:cNvGrpSpPr>
          <p:nvPr/>
        </p:nvGrpSpPr>
        <p:grpSpPr bwMode="auto">
          <a:xfrm>
            <a:off x="0" y="0"/>
            <a:ext cx="51206400" cy="32918400"/>
            <a:chOff x="0" y="0"/>
            <a:chExt cx="51206400" cy="32918400"/>
          </a:xfrm>
          <a:solidFill>
            <a:schemeClr val="bg2">
              <a:lumMod val="40000"/>
              <a:lumOff val="60000"/>
            </a:schemeClr>
          </a:solidFill>
        </p:grpSpPr>
        <p:sp>
          <p:nvSpPr>
            <p:cNvPr id="21" name="Rectangle 20"/>
            <p:cNvSpPr/>
            <p:nvPr/>
          </p:nvSpPr>
          <p:spPr>
            <a:xfrm>
              <a:off x="0" y="0"/>
              <a:ext cx="914400" cy="32918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Rectangle 21"/>
            <p:cNvSpPr/>
            <p:nvPr/>
          </p:nvSpPr>
          <p:spPr>
            <a:xfrm>
              <a:off x="50292000" y="0"/>
              <a:ext cx="914400" cy="32918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ectangle 23"/>
            <p:cNvSpPr/>
            <p:nvPr/>
          </p:nvSpPr>
          <p:spPr>
            <a:xfrm>
              <a:off x="914400" y="32080200"/>
              <a:ext cx="4937760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7" name="Rectangle 26"/>
            <p:cNvSpPr/>
            <p:nvPr/>
          </p:nvSpPr>
          <p:spPr>
            <a:xfrm>
              <a:off x="914400" y="0"/>
              <a:ext cx="49377600" cy="76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pSp>
      <p:sp>
        <p:nvSpPr>
          <p:cNvPr id="30" name="AutoShape 19"/>
          <p:cNvSpPr>
            <a:spLocks noChangeArrowheads="1"/>
          </p:cNvSpPr>
          <p:nvPr/>
        </p:nvSpPr>
        <p:spPr bwMode="auto">
          <a:xfrm>
            <a:off x="990600" y="18211800"/>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	Background</a:t>
            </a:r>
          </a:p>
        </p:txBody>
      </p:sp>
      <p:sp>
        <p:nvSpPr>
          <p:cNvPr id="124" name="AutoShape 17"/>
          <p:cNvSpPr>
            <a:spLocks noChangeArrowheads="1"/>
          </p:cNvSpPr>
          <p:nvPr/>
        </p:nvSpPr>
        <p:spPr bwMode="auto">
          <a:xfrm>
            <a:off x="38557200" y="26289000"/>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	 References</a:t>
            </a:r>
          </a:p>
        </p:txBody>
      </p:sp>
      <p:sp>
        <p:nvSpPr>
          <p:cNvPr id="4126" name="Rectangle 135"/>
          <p:cNvSpPr>
            <a:spLocks noChangeArrowheads="1"/>
          </p:cNvSpPr>
          <p:nvPr/>
        </p:nvSpPr>
        <p:spPr bwMode="auto">
          <a:xfrm>
            <a:off x="0" y="0"/>
            <a:ext cx="51206400" cy="0"/>
          </a:xfrm>
          <a:prstGeom prst="rect">
            <a:avLst/>
          </a:prstGeom>
          <a:noFill/>
          <a:ln w="9525">
            <a:noFill/>
            <a:miter lim="800000"/>
            <a:headEnd/>
            <a:tailEnd/>
          </a:ln>
        </p:spPr>
        <p:txBody>
          <a:bodyPr wrap="none" anchor="ctr">
            <a:spAutoFit/>
          </a:bodyPr>
          <a:lstStyle/>
          <a:p>
            <a:pPr eaLnBrk="1" hangingPunct="1"/>
            <a:endParaRPr lang="en-US" altLang="en-US"/>
          </a:p>
        </p:txBody>
      </p:sp>
      <p:sp>
        <p:nvSpPr>
          <p:cNvPr id="4129" name="Rectangle 146"/>
          <p:cNvSpPr>
            <a:spLocks noChangeArrowheads="1"/>
          </p:cNvSpPr>
          <p:nvPr/>
        </p:nvSpPr>
        <p:spPr bwMode="auto">
          <a:xfrm>
            <a:off x="0" y="0"/>
            <a:ext cx="51206400" cy="457200"/>
          </a:xfrm>
          <a:prstGeom prst="rect">
            <a:avLst/>
          </a:prstGeom>
          <a:noFill/>
          <a:ln w="9525">
            <a:noFill/>
            <a:miter lim="800000"/>
            <a:headEnd/>
            <a:tailEnd/>
          </a:ln>
        </p:spPr>
        <p:txBody>
          <a:bodyPr wrap="none" anchor="ctr">
            <a:spAutoFit/>
          </a:bodyPr>
          <a:lstStyle/>
          <a:p>
            <a:endParaRPr lang="en-US" altLang="en-US"/>
          </a:p>
        </p:txBody>
      </p:sp>
      <p:sp>
        <p:nvSpPr>
          <p:cNvPr id="2" name="Rectangle 1"/>
          <p:cNvSpPr/>
          <p:nvPr/>
        </p:nvSpPr>
        <p:spPr>
          <a:xfrm>
            <a:off x="1066800" y="7543800"/>
            <a:ext cx="11201400" cy="10205679"/>
          </a:xfrm>
          <a:prstGeom prst="rect">
            <a:avLst/>
          </a:prstGeom>
        </p:spPr>
        <p:txBody>
          <a:bodyPr wrap="square">
            <a:spAutoFit/>
          </a:bodyPr>
          <a:lstStyle/>
          <a:p>
            <a:pPr algn="just">
              <a:lnSpc>
                <a:spcPct val="125000"/>
              </a:lnSpc>
            </a:pPr>
            <a:r>
              <a:rPr lang="en-US" dirty="0"/>
              <a:t>Precipitation is a crucial triggering factor for landslides. Often landslide hazard characterization at regional or statewide scales uses sparse rain gauge measurements or assumes constant precipitation. This study explores the need for improved precipitation measurements for landslide hazard characterization. Identifying spatial and temporal precipitation patterns allow for improved understanding of their influence on geohazards, like landslides. Rain gauges collect point data in situ, and satellites gather areal precipitation data remotely at a coarse spatial resolution. Integration of point rain gauge measurements with downscaled areal precipitation data improves the overall spatial resolution of precipitation maps. The areal precipitation product being downscaled is the monthly Integrated Multi-</a:t>
            </a:r>
            <a:r>
              <a:rPr lang="en-US" dirty="0" err="1"/>
              <a:t>satellitE</a:t>
            </a:r>
            <a:r>
              <a:rPr lang="en-US" dirty="0"/>
              <a:t> Retrievals for Global Precipitation Measurement data (IMERG) for Colorado for several months in 2018. This project also examines the relationship between precipitation with vegetation and terrain variables. Correlation coefficients for April 2018 between Colorado’s areal precipitation with Normalized Difference Vegetation Index (NDVI), elevation, and aspect are 0.95, 0.41, and 0.11, respectively. Correlation coefficient results indicate vegetation and areal precipitation are highly correlated, but terrain variables are poorly correlated with precipitation. The spatial resolution of the product is improved tenfold from 0.1° x 0.1° to 0.01° x 0.01°. Areal precipitation maps are downscaled with area-to-point kriging (ATPK), using areal variogram deconvolution. The rain gauge station measurements for monthly precipitation are interpolated with the downscaled satellite precipitation products using several simple cokriging algorithms, and the results are compared. Finally, landslide locations are correlated to areas experiencing high precipitation throughout the year. </a:t>
            </a:r>
          </a:p>
        </p:txBody>
      </p:sp>
      <p:sp>
        <p:nvSpPr>
          <p:cNvPr id="4" name="Rectangle 3"/>
          <p:cNvSpPr/>
          <p:nvPr/>
        </p:nvSpPr>
        <p:spPr>
          <a:xfrm>
            <a:off x="914400" y="19126200"/>
            <a:ext cx="11353800" cy="6050695"/>
          </a:xfrm>
          <a:prstGeom prst="rect">
            <a:avLst/>
          </a:prstGeom>
        </p:spPr>
        <p:txBody>
          <a:bodyPr wrap="square">
            <a:spAutoFit/>
          </a:bodyPr>
          <a:lstStyle/>
          <a:p>
            <a:pPr marL="342900" indent="-342900" algn="just">
              <a:lnSpc>
                <a:spcPct val="125000"/>
              </a:lnSpc>
              <a:buFont typeface="Wingdings" panose="05000000000000000000" pitchFamily="2" charset="2"/>
              <a:buChar char="v"/>
            </a:pPr>
            <a:r>
              <a:rPr lang="en-US" dirty="0"/>
              <a:t>It is impossible to compile exhaustive in situ precipitation measurements, but interpolation methods help to fill the spaces between measurements.  In situ measurements are commonly taken from rain gauge stations, and stations generally are irregularly spatially distributed.</a:t>
            </a:r>
          </a:p>
          <a:p>
            <a:pPr marL="342900" indent="-342900" algn="just">
              <a:lnSpc>
                <a:spcPct val="125000"/>
              </a:lnSpc>
              <a:buFont typeface="Wingdings" panose="05000000000000000000" pitchFamily="2" charset="2"/>
              <a:buChar char="v"/>
            </a:pPr>
            <a:r>
              <a:rPr lang="en-US" dirty="0"/>
              <a:t>Remote sensing precipitation data, while exhaustive in coverage on a regular grid, can be too coarse of a spatial resolution for useful, fine scale prediction and modeling.</a:t>
            </a:r>
          </a:p>
          <a:p>
            <a:pPr marL="342900" indent="-342900" algn="just">
              <a:lnSpc>
                <a:spcPct val="125000"/>
              </a:lnSpc>
              <a:buFont typeface="Wingdings" panose="05000000000000000000" pitchFamily="2" charset="2"/>
              <a:buChar char="v"/>
            </a:pPr>
            <a:r>
              <a:rPr lang="en-US" altLang="en-US" dirty="0"/>
              <a:t>Integrating point rain gauge measurements with coarse, areal precipitation data can produce high resolution precipitation maps [1].</a:t>
            </a:r>
          </a:p>
          <a:p>
            <a:pPr marL="342900" indent="-342900" algn="just">
              <a:lnSpc>
                <a:spcPct val="125000"/>
              </a:lnSpc>
              <a:buFont typeface="Wingdings" panose="05000000000000000000" pitchFamily="2" charset="2"/>
              <a:buChar char="v"/>
            </a:pPr>
            <a:r>
              <a:rPr lang="en-US" altLang="en-US" dirty="0"/>
              <a:t>Mountainous regions present a challenge to capturing precipitation measurements [2]–[4].  In [1, 5] topography and vegetation are used to downscale the coarse spatial resolution satellite precipitation.</a:t>
            </a:r>
          </a:p>
          <a:p>
            <a:pPr marL="342900" indent="-342900" algn="just">
              <a:lnSpc>
                <a:spcPct val="125000"/>
              </a:lnSpc>
              <a:buFont typeface="Wingdings" panose="05000000000000000000" pitchFamily="2" charset="2"/>
              <a:buChar char="v"/>
            </a:pPr>
            <a:endParaRPr lang="en-US" altLang="en-US" dirty="0"/>
          </a:p>
          <a:p>
            <a:pPr marL="342900" indent="-342900" algn="just">
              <a:lnSpc>
                <a:spcPct val="125000"/>
              </a:lnSpc>
              <a:buFont typeface="Wingdings" panose="05000000000000000000" pitchFamily="2" charset="2"/>
              <a:buChar char="v"/>
            </a:pPr>
            <a:endParaRPr lang="en-US" altLang="en-US" dirty="0"/>
          </a:p>
        </p:txBody>
      </p:sp>
      <p:sp>
        <p:nvSpPr>
          <p:cNvPr id="179" name="TextBox 2075"/>
          <p:cNvSpPr txBox="1">
            <a:spLocks noChangeArrowheads="1"/>
          </p:cNvSpPr>
          <p:nvPr/>
        </p:nvSpPr>
        <p:spPr bwMode="auto">
          <a:xfrm>
            <a:off x="914400" y="25159753"/>
            <a:ext cx="11306694" cy="1477328"/>
          </a:xfrm>
          <a:prstGeom prst="rect">
            <a:avLst/>
          </a:prstGeom>
          <a:noFill/>
          <a:ln w="9525">
            <a:noFill/>
            <a:miter lim="800000"/>
            <a:headEnd/>
            <a:tailEnd/>
          </a:ln>
        </p:spPr>
        <p:txBody>
          <a:bodyPr wrap="square">
            <a:spAutoFit/>
          </a:bodyPr>
          <a:lstStyle>
            <a:defPPr>
              <a:defRPr lang="en-US"/>
            </a:defPPr>
            <a:lvl1pPr marL="342900" indent="-342900" algn="just">
              <a:lnSpc>
                <a:spcPct val="125000"/>
              </a:lnSpc>
              <a:buFont typeface="Wingdings" panose="05000000000000000000" pitchFamily="2" charset="2"/>
              <a:buChar char="v"/>
              <a:defRPr sz="2000"/>
            </a:lvl1pPr>
          </a:lstStyle>
          <a:p>
            <a:r>
              <a:rPr lang="en-US" sz="2400" dirty="0"/>
              <a:t>This research aims to interpolate monthly rain gauge measurements with a downscaled satellite precipitation product over Colorado (Figure 1) during the months of January, April, July, and October in 2018.</a:t>
            </a:r>
          </a:p>
        </p:txBody>
      </p:sp>
      <p:sp>
        <p:nvSpPr>
          <p:cNvPr id="190" name="TextBox 196">
            <a:extLst>
              <a:ext uri="{FF2B5EF4-FFF2-40B4-BE49-F238E27FC236}">
                <a16:creationId xmlns:a16="http://schemas.microsoft.com/office/drawing/2014/main" id="{84D1A728-7E0A-4FCB-A862-40E2DD8F97E0}"/>
              </a:ext>
            </a:extLst>
          </p:cNvPr>
          <p:cNvSpPr txBox="1">
            <a:spLocks noChangeArrowheads="1"/>
          </p:cNvSpPr>
          <p:nvPr/>
        </p:nvSpPr>
        <p:spPr bwMode="auto">
          <a:xfrm>
            <a:off x="38631849" y="27203400"/>
            <a:ext cx="11317825" cy="5632311"/>
          </a:xfrm>
          <a:prstGeom prst="rect">
            <a:avLst/>
          </a:prstGeom>
          <a:noFill/>
          <a:ln w="9525">
            <a:noFill/>
            <a:miter lim="800000"/>
            <a:headEnd/>
            <a:tailEnd/>
          </a:ln>
        </p:spPr>
        <p:txBody>
          <a:bodyPr wrap="square">
            <a:spAutoFit/>
          </a:bodyPr>
          <a:lstStyle/>
          <a:p>
            <a:pPr marL="342900" indent="-342900" eaLnBrk="1" hangingPunct="1">
              <a:buFont typeface="+mj-lt"/>
              <a:buAutoNum type="arabicPeriod"/>
            </a:pPr>
            <a:r>
              <a:rPr lang="en-US" sz="1500" dirty="0"/>
              <a:t>N. W. Park, P. C. </a:t>
            </a:r>
            <a:r>
              <a:rPr lang="en-US" sz="1500" dirty="0" err="1"/>
              <a:t>Kyriakidis</a:t>
            </a:r>
            <a:r>
              <a:rPr lang="en-US" sz="1500" dirty="0"/>
              <a:t>, and S. Hong, “Geostatistical integration of coarse resolution satellite precipitation products and rain gauge data to map precipitation at fine spatial resolutions,” Remote Sens., vol. 9, no. 3, pp. 1–19, 2017.</a:t>
            </a:r>
          </a:p>
          <a:p>
            <a:pPr marL="342900" indent="-342900" eaLnBrk="1" hangingPunct="1">
              <a:buFont typeface="+mj-lt"/>
              <a:buAutoNum type="arabicPeriod"/>
            </a:pPr>
            <a:r>
              <a:rPr lang="en-US" sz="1500" dirty="0"/>
              <a:t>C. Zhan, J. Han, S. Hu, L. Liu, and Y. Dong, “Spatial Downscaling of GPM Annual and Monthly Precipitation Using Regression-Based Algorithms in a Mountainous Area,” Adv. </a:t>
            </a:r>
            <a:r>
              <a:rPr lang="en-US" sz="1500" dirty="0" err="1"/>
              <a:t>Meteorol</a:t>
            </a:r>
            <a:r>
              <a:rPr lang="en-US" sz="1500" dirty="0"/>
              <a:t>., vol. 2018, 2018.</a:t>
            </a:r>
          </a:p>
          <a:p>
            <a:pPr marL="342900" indent="-342900" eaLnBrk="1" hangingPunct="1">
              <a:buFont typeface="+mj-lt"/>
              <a:buAutoNum type="arabicPeriod"/>
            </a:pPr>
            <a:r>
              <a:rPr lang="en-US" sz="1500" dirty="0"/>
              <a:t>X. Pan, Y. Zhang, K. Yang, X. Li, J. He, and X. Han, “Comparison of Downscaled Precipitation Data over a Mountainous Watershed: A Case Study in the </a:t>
            </a:r>
            <a:r>
              <a:rPr lang="en-US" sz="1500" dirty="0" err="1"/>
              <a:t>Heihe</a:t>
            </a:r>
            <a:r>
              <a:rPr lang="en-US" sz="1500" dirty="0"/>
              <a:t> River Basin,” J. </a:t>
            </a:r>
            <a:r>
              <a:rPr lang="en-US" sz="1500" dirty="0" err="1"/>
              <a:t>Hydrometeorol</a:t>
            </a:r>
            <a:r>
              <a:rPr lang="en-US" sz="1500" dirty="0"/>
              <a:t>., vol. 15, no. 4, pp. 1560–1574, 2014.</a:t>
            </a:r>
          </a:p>
          <a:p>
            <a:pPr marL="342900" indent="-342900" eaLnBrk="1" hangingPunct="1">
              <a:buFont typeface="+mj-lt"/>
              <a:buAutoNum type="arabicPeriod"/>
            </a:pPr>
            <a:r>
              <a:rPr lang="en-US" sz="1500" dirty="0"/>
              <a:t>J. Liu, W. Zhang, and N. </a:t>
            </a:r>
            <a:r>
              <a:rPr lang="en-US" sz="1500" dirty="0" err="1"/>
              <a:t>Nie</a:t>
            </a:r>
            <a:r>
              <a:rPr lang="en-US" sz="1500" dirty="0"/>
              <a:t>, “Spatial Downscaling of TRMM Precipitation Data Using an Optimal Subset Regression Model with NDVI and Terrain Factors in the </a:t>
            </a:r>
            <a:r>
              <a:rPr lang="en-US" sz="1500" dirty="0" err="1"/>
              <a:t>Yarlung</a:t>
            </a:r>
            <a:r>
              <a:rPr lang="en-US" sz="1500" dirty="0"/>
              <a:t> </a:t>
            </a:r>
            <a:r>
              <a:rPr lang="en-US" sz="1500" dirty="0" err="1"/>
              <a:t>Zangbo</a:t>
            </a:r>
            <a:r>
              <a:rPr lang="en-US" sz="1500" dirty="0"/>
              <a:t> River Basin, China,” Adv. </a:t>
            </a:r>
            <a:r>
              <a:rPr lang="en-US" sz="1500" dirty="0" err="1"/>
              <a:t>Meteorol</a:t>
            </a:r>
            <a:r>
              <a:rPr lang="en-US" sz="1500" dirty="0"/>
              <a:t>., vol. 2018, pp. 1–13, 2018.</a:t>
            </a:r>
          </a:p>
          <a:p>
            <a:pPr marL="342900" indent="-342900" eaLnBrk="1" hangingPunct="1">
              <a:buFont typeface="+mj-lt"/>
              <a:buAutoNum type="arabicPeriod"/>
            </a:pPr>
            <a:r>
              <a:rPr lang="en-US" sz="1500" dirty="0"/>
              <a:t>Y. Chen et al., “A new downscaling-integration framework for high-resolution monthly precipitation estimates: Combining rain gauge observations, satellite-derived precipitation data and geographical ancillary data,” Remote Sens. Environ., vol. 214, no. April, pp. 154–172, 2018.</a:t>
            </a:r>
          </a:p>
          <a:p>
            <a:pPr marL="342900" indent="-342900" eaLnBrk="1" hangingPunct="1">
              <a:buFont typeface="+mj-lt"/>
              <a:buAutoNum type="arabicPeriod"/>
            </a:pPr>
            <a:r>
              <a:rPr lang="en-US" sz="1500" dirty="0"/>
              <a:t>G. J. Huffman, “Algorithm Theoretical Basis Document (ATBD) Version 4.1 NASA Global Precipitation Measurement (GPM) Integrated Multi-</a:t>
            </a:r>
            <a:r>
              <a:rPr lang="en-US" sz="1500" dirty="0" err="1"/>
              <a:t>satellitE</a:t>
            </a:r>
            <a:r>
              <a:rPr lang="en-US" sz="1500" dirty="0"/>
              <a:t> Retrievals for GPM (IMERG),” no. September, 2013.</a:t>
            </a:r>
          </a:p>
          <a:p>
            <a:pPr marL="342900" indent="-342900" eaLnBrk="1" hangingPunct="1">
              <a:buFont typeface="+mj-lt"/>
              <a:buAutoNum type="arabicPeriod"/>
            </a:pPr>
            <a:r>
              <a:rPr lang="en-US" sz="1500" dirty="0"/>
              <a:t>Colorado State University, “Colorado Climate Center - Data,” 2019. [Online]. Available: https://climate.colostate.edu/data_access.html. [Accessed: 24-Apr-2019].</a:t>
            </a:r>
          </a:p>
          <a:p>
            <a:pPr marL="342900" indent="-342900" eaLnBrk="1" hangingPunct="1">
              <a:buFont typeface="+mj-lt"/>
              <a:buAutoNum type="arabicPeriod"/>
            </a:pPr>
            <a:r>
              <a:rPr lang="en-US" sz="1500" dirty="0"/>
              <a:t>U.S.G.S., “</a:t>
            </a:r>
            <a:r>
              <a:rPr lang="en-US" sz="1500" dirty="0" err="1"/>
              <a:t>EarthExplorer</a:t>
            </a:r>
            <a:r>
              <a:rPr lang="en-US" sz="1500" dirty="0"/>
              <a:t> - Home.” [Online]. Available: https://earthexplorer.usgs.gov/. [Accessed: 24-Apr-2019].</a:t>
            </a:r>
          </a:p>
          <a:p>
            <a:pPr marL="342900" indent="-342900" eaLnBrk="1" hangingPunct="1">
              <a:buFont typeface="+mj-lt"/>
              <a:buAutoNum type="arabicPeriod"/>
            </a:pPr>
            <a:r>
              <a:rPr lang="en-US" sz="1500" dirty="0"/>
              <a:t>U.S.G.S, “1 degree digital elevation model for Colorado, New Mexico, Utah and Arizona, USA.” [Online]. Available: https://databasin.org/datasets/3cf598b2d67b4f9f8e3ff47fd5b5ae37</a:t>
            </a:r>
          </a:p>
          <a:p>
            <a:pPr marL="342900" indent="-342900" eaLnBrk="1" hangingPunct="1">
              <a:buFont typeface="+mj-lt"/>
              <a:buAutoNum type="arabicPeriod"/>
            </a:pPr>
            <a:r>
              <a:rPr lang="en-US" sz="1500" dirty="0"/>
              <a:t> P. </a:t>
            </a:r>
            <a:r>
              <a:rPr lang="en-US" sz="1500" dirty="0" err="1"/>
              <a:t>Goovaerts</a:t>
            </a:r>
            <a:r>
              <a:rPr lang="en-US" sz="1500" dirty="0"/>
              <a:t>, “Kriging and </a:t>
            </a:r>
            <a:r>
              <a:rPr lang="en-US" sz="1500" dirty="0" err="1"/>
              <a:t>semivariogram</a:t>
            </a:r>
            <a:r>
              <a:rPr lang="en-US" sz="1500" dirty="0"/>
              <a:t> deconvolution in the presence of irregular geographical units,” Math. </a:t>
            </a:r>
            <a:r>
              <a:rPr lang="en-US" sz="1500" dirty="0" err="1"/>
              <a:t>Geosci</a:t>
            </a:r>
            <a:r>
              <a:rPr lang="en-US" sz="1500" dirty="0"/>
              <a:t>., vol. 40, no. 1, pp. 101–128, 2008.</a:t>
            </a:r>
          </a:p>
          <a:p>
            <a:pPr marL="342900" indent="-342900" eaLnBrk="1" hangingPunct="1">
              <a:buFont typeface="+mj-lt"/>
              <a:buAutoNum type="arabicPeriod"/>
            </a:pPr>
            <a:endParaRPr lang="en-US" sz="1500" dirty="0"/>
          </a:p>
          <a:p>
            <a:pPr marL="342900" indent="-342900" eaLnBrk="1" hangingPunct="1">
              <a:buFont typeface="+mj-lt"/>
              <a:buAutoNum type="arabicPeriod"/>
            </a:pPr>
            <a:endParaRPr lang="en-US" sz="1500" dirty="0"/>
          </a:p>
          <a:p>
            <a:pPr marL="342900" indent="-342900" eaLnBrk="1" hangingPunct="1">
              <a:buFont typeface="+mj-lt"/>
              <a:buAutoNum type="arabicPeriod"/>
            </a:pPr>
            <a:endParaRPr lang="en-US" sz="1500" dirty="0"/>
          </a:p>
          <a:p>
            <a:pPr marL="342900" indent="-342900" eaLnBrk="1" hangingPunct="1">
              <a:buFont typeface="+mj-lt"/>
              <a:buAutoNum type="arabicPeriod"/>
            </a:pPr>
            <a:endParaRPr lang="en-US" sz="1500" dirty="0"/>
          </a:p>
        </p:txBody>
      </p:sp>
      <p:sp>
        <p:nvSpPr>
          <p:cNvPr id="210" name="TextBox 2">
            <a:extLst>
              <a:ext uri="{FF2B5EF4-FFF2-40B4-BE49-F238E27FC236}">
                <a16:creationId xmlns:a16="http://schemas.microsoft.com/office/drawing/2014/main" id="{507A9B8C-B06F-49EC-A279-DB96E810293E}"/>
              </a:ext>
            </a:extLst>
          </p:cNvPr>
          <p:cNvSpPr txBox="1">
            <a:spLocks noChangeArrowheads="1"/>
          </p:cNvSpPr>
          <p:nvPr/>
        </p:nvSpPr>
        <p:spPr bwMode="auto">
          <a:xfrm>
            <a:off x="38858660" y="25575161"/>
            <a:ext cx="11052340" cy="830997"/>
          </a:xfrm>
          <a:prstGeom prst="rect">
            <a:avLst/>
          </a:prstGeom>
          <a:noFill/>
          <a:ln w="9525">
            <a:noFill/>
            <a:miter lim="800000"/>
            <a:headEnd/>
            <a:tailEnd/>
          </a:ln>
        </p:spPr>
        <p:txBody>
          <a:bodyPr wrap="square">
            <a:spAutoFit/>
          </a:bodyPr>
          <a:lstStyle/>
          <a:p>
            <a:pPr algn="just" eaLnBrk="1" hangingPunct="1"/>
            <a:r>
              <a:rPr lang="en-US" altLang="en-US" sz="1600" b="1" baseline="30000" dirty="0"/>
              <a:t>1</a:t>
            </a:r>
            <a:r>
              <a:rPr lang="en-US" altLang="en-US" sz="1600" b="1" dirty="0"/>
              <a:t> MS Student, </a:t>
            </a:r>
            <a:r>
              <a:rPr lang="en-US" altLang="en-US" sz="1600" b="1" u="sng" dirty="0">
                <a:solidFill>
                  <a:srgbClr val="002060"/>
                </a:solidFill>
              </a:rPr>
              <a:t>kekring@mtu.edu</a:t>
            </a:r>
            <a:r>
              <a:rPr lang="en-US" altLang="en-US" sz="1600" b="1" dirty="0"/>
              <a:t>; </a:t>
            </a:r>
            <a:r>
              <a:rPr lang="en-US" altLang="en-US" sz="1600" b="1" baseline="30000" dirty="0"/>
              <a:t>2 </a:t>
            </a:r>
            <a:r>
              <a:rPr lang="en-US" altLang="en-US" sz="1600" b="1" dirty="0"/>
              <a:t>Assistant Professor, </a:t>
            </a:r>
            <a:r>
              <a:rPr lang="en-US" altLang="en-US" sz="1600" b="1" u="sng" dirty="0">
                <a:solidFill>
                  <a:srgbClr val="002060"/>
                </a:solidFill>
              </a:rPr>
              <a:t>schatte1@mtu.edu</a:t>
            </a:r>
            <a:r>
              <a:rPr lang="en-US" altLang="en-US" sz="1600" b="1" dirty="0">
                <a:solidFill>
                  <a:srgbClr val="002060"/>
                </a:solidFill>
              </a:rPr>
              <a:t>; </a:t>
            </a:r>
            <a:r>
              <a:rPr lang="en-US" altLang="en-US" sz="1600" b="1" baseline="30000" dirty="0"/>
              <a:t>3</a:t>
            </a:r>
            <a:r>
              <a:rPr lang="en-US" altLang="en-US" sz="1600" b="1" dirty="0"/>
              <a:t> Associate Professor, </a:t>
            </a:r>
            <a:r>
              <a:rPr lang="en-US" altLang="en-US" sz="1600" b="1" u="sng" dirty="0">
                <a:solidFill>
                  <a:srgbClr val="002060"/>
                </a:solidFill>
              </a:rPr>
              <a:t>toommen@mtu.edu</a:t>
            </a:r>
          </a:p>
          <a:p>
            <a:pPr lvl="0" algn="just" eaLnBrk="1" hangingPunct="1"/>
            <a:r>
              <a:rPr lang="en-US" altLang="en-US" sz="1600" b="1" dirty="0">
                <a:solidFill>
                  <a:srgbClr val="000000"/>
                </a:solidFill>
              </a:rPr>
              <a:t>Department of  Geological &amp; Mining Engineering and Sciences, Michigan Technological University, Houghton, MI, US. </a:t>
            </a:r>
          </a:p>
          <a:p>
            <a:pPr lvl="0" algn="just" eaLnBrk="1" hangingPunct="1"/>
            <a:endParaRPr lang="en-US" altLang="en-US" sz="1600" b="1" dirty="0">
              <a:solidFill>
                <a:srgbClr val="000000"/>
              </a:solidFill>
            </a:endParaRPr>
          </a:p>
        </p:txBody>
      </p:sp>
      <p:pic>
        <p:nvPicPr>
          <p:cNvPr id="8" name="Picture 7">
            <a:extLst>
              <a:ext uri="{FF2B5EF4-FFF2-40B4-BE49-F238E27FC236}">
                <a16:creationId xmlns:a16="http://schemas.microsoft.com/office/drawing/2014/main" id="{3C292C3B-4D9A-4EC9-A68D-6DD7FBE58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4327" y="26269608"/>
            <a:ext cx="6072664" cy="3890142"/>
          </a:xfrm>
          <a:prstGeom prst="rect">
            <a:avLst/>
          </a:prstGeom>
        </p:spPr>
      </p:pic>
      <p:sp>
        <p:nvSpPr>
          <p:cNvPr id="12" name="TextBox 11">
            <a:extLst>
              <a:ext uri="{FF2B5EF4-FFF2-40B4-BE49-F238E27FC236}">
                <a16:creationId xmlns:a16="http://schemas.microsoft.com/office/drawing/2014/main" id="{6B14F5D5-E926-4D48-A6F2-79C408FFC858}"/>
              </a:ext>
            </a:extLst>
          </p:cNvPr>
          <p:cNvSpPr txBox="1"/>
          <p:nvPr/>
        </p:nvSpPr>
        <p:spPr>
          <a:xfrm>
            <a:off x="6192708" y="30099000"/>
            <a:ext cx="6194179" cy="461665"/>
          </a:xfrm>
          <a:prstGeom prst="rect">
            <a:avLst/>
          </a:prstGeom>
          <a:noFill/>
        </p:spPr>
        <p:txBody>
          <a:bodyPr wrap="square" rtlCol="0">
            <a:spAutoFit/>
          </a:bodyPr>
          <a:lstStyle/>
          <a:p>
            <a:r>
              <a:rPr lang="en-US" b="1" dirty="0"/>
              <a:t>Figure 1. Case study location</a:t>
            </a:r>
          </a:p>
        </p:txBody>
      </p:sp>
      <p:sp>
        <p:nvSpPr>
          <p:cNvPr id="13" name="TextBox 12">
            <a:extLst>
              <a:ext uri="{FF2B5EF4-FFF2-40B4-BE49-F238E27FC236}">
                <a16:creationId xmlns:a16="http://schemas.microsoft.com/office/drawing/2014/main" id="{146CE596-DE0D-4362-9528-D192EE07F92A}"/>
              </a:ext>
            </a:extLst>
          </p:cNvPr>
          <p:cNvSpPr txBox="1"/>
          <p:nvPr/>
        </p:nvSpPr>
        <p:spPr>
          <a:xfrm>
            <a:off x="914400" y="26572304"/>
            <a:ext cx="4942449" cy="2400657"/>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dirty="0"/>
              <a:t>Additionally, understanding the relationships that precipitation has with vegetation and terrain, if any, can help in predicting and improving precipitation maps. </a:t>
            </a:r>
          </a:p>
        </p:txBody>
      </p:sp>
      <p:sp>
        <p:nvSpPr>
          <p:cNvPr id="16" name="TextBox 15">
            <a:extLst>
              <a:ext uri="{FF2B5EF4-FFF2-40B4-BE49-F238E27FC236}">
                <a16:creationId xmlns:a16="http://schemas.microsoft.com/office/drawing/2014/main" id="{45AFA87B-E270-451D-AE1B-2D3AC20ABBF4}"/>
              </a:ext>
            </a:extLst>
          </p:cNvPr>
          <p:cNvSpPr txBox="1"/>
          <p:nvPr/>
        </p:nvSpPr>
        <p:spPr>
          <a:xfrm>
            <a:off x="914400" y="28837603"/>
            <a:ext cx="4942449" cy="2357377"/>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v"/>
            </a:pPr>
            <a:r>
              <a:rPr lang="en-US" altLang="en-US" dirty="0"/>
              <a:t>Finally, </a:t>
            </a:r>
            <a:r>
              <a:rPr lang="en-US" dirty="0"/>
              <a:t>the precipitation maps are compared to landslide locations to understand how improved precipitation data can give insight into landslide characterization. </a:t>
            </a:r>
            <a:endParaRPr lang="en-US" altLang="en-US" dirty="0"/>
          </a:p>
        </p:txBody>
      </p:sp>
      <p:sp>
        <p:nvSpPr>
          <p:cNvPr id="92" name="AutoShape 21">
            <a:extLst>
              <a:ext uri="{FF2B5EF4-FFF2-40B4-BE49-F238E27FC236}">
                <a16:creationId xmlns:a16="http://schemas.microsoft.com/office/drawing/2014/main" id="{877D548F-FA04-40EA-B301-71D19D0B9043}"/>
              </a:ext>
            </a:extLst>
          </p:cNvPr>
          <p:cNvSpPr>
            <a:spLocks noChangeArrowheads="1"/>
          </p:cNvSpPr>
          <p:nvPr/>
        </p:nvSpPr>
        <p:spPr bwMode="auto">
          <a:xfrm>
            <a:off x="13399774" y="6629400"/>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Methods</a:t>
            </a:r>
          </a:p>
        </p:txBody>
      </p:sp>
      <p:pic>
        <p:nvPicPr>
          <p:cNvPr id="18" name="Picture 17">
            <a:extLst>
              <a:ext uri="{FF2B5EF4-FFF2-40B4-BE49-F238E27FC236}">
                <a16:creationId xmlns:a16="http://schemas.microsoft.com/office/drawing/2014/main" id="{C2E9E715-AE6E-43A6-883D-659FD843B3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8701" y="8332138"/>
            <a:ext cx="12638982" cy="5077296"/>
          </a:xfrm>
          <a:prstGeom prst="rect">
            <a:avLst/>
          </a:prstGeom>
        </p:spPr>
      </p:pic>
      <p:sp>
        <p:nvSpPr>
          <p:cNvPr id="96" name="Oval 95">
            <a:extLst>
              <a:ext uri="{FF2B5EF4-FFF2-40B4-BE49-F238E27FC236}">
                <a16:creationId xmlns:a16="http://schemas.microsoft.com/office/drawing/2014/main" id="{3AE1E921-9FFE-468E-B2A5-4DD90009521F}"/>
              </a:ext>
            </a:extLst>
          </p:cNvPr>
          <p:cNvSpPr/>
          <p:nvPr/>
        </p:nvSpPr>
        <p:spPr>
          <a:xfrm>
            <a:off x="12991526" y="7655953"/>
            <a:ext cx="731520" cy="73152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Verdana" panose="020B0604030504040204" pitchFamily="34" charset="0"/>
                <a:ea typeface="Verdana" panose="020B0604030504040204" pitchFamily="34" charset="0"/>
                <a:cs typeface="Arial" panose="020B0604020202020204" pitchFamily="34" charset="0"/>
              </a:rPr>
              <a:t>1</a:t>
            </a:r>
          </a:p>
        </p:txBody>
      </p:sp>
      <p:sp>
        <p:nvSpPr>
          <p:cNvPr id="98" name="Oval 97">
            <a:extLst>
              <a:ext uri="{FF2B5EF4-FFF2-40B4-BE49-F238E27FC236}">
                <a16:creationId xmlns:a16="http://schemas.microsoft.com/office/drawing/2014/main" id="{BD0A9CEA-06CF-41B5-9485-3762219493DB}"/>
              </a:ext>
            </a:extLst>
          </p:cNvPr>
          <p:cNvSpPr/>
          <p:nvPr/>
        </p:nvSpPr>
        <p:spPr>
          <a:xfrm>
            <a:off x="12991526" y="14199035"/>
            <a:ext cx="731520" cy="73152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Verdana" panose="020B0604030504040204" pitchFamily="34" charset="0"/>
                <a:ea typeface="Verdana" panose="020B0604030504040204" pitchFamily="34" charset="0"/>
                <a:cs typeface="Arial" panose="020B0604020202020204" pitchFamily="34" charset="0"/>
              </a:rPr>
              <a:t>2</a:t>
            </a:r>
          </a:p>
        </p:txBody>
      </p:sp>
      <p:sp>
        <p:nvSpPr>
          <p:cNvPr id="23" name="TextBox 22">
            <a:extLst>
              <a:ext uri="{FF2B5EF4-FFF2-40B4-BE49-F238E27FC236}">
                <a16:creationId xmlns:a16="http://schemas.microsoft.com/office/drawing/2014/main" id="{BE2F6632-7206-41C3-B484-4FA4B1AF4785}"/>
              </a:ext>
            </a:extLst>
          </p:cNvPr>
          <p:cNvSpPr txBox="1"/>
          <p:nvPr/>
        </p:nvSpPr>
        <p:spPr>
          <a:xfrm>
            <a:off x="13039015" y="13335000"/>
            <a:ext cx="12716585" cy="461665"/>
          </a:xfrm>
          <a:prstGeom prst="rect">
            <a:avLst/>
          </a:prstGeom>
          <a:noFill/>
        </p:spPr>
        <p:txBody>
          <a:bodyPr wrap="square" rtlCol="0">
            <a:spAutoFit/>
          </a:bodyPr>
          <a:lstStyle/>
          <a:p>
            <a:r>
              <a:rPr lang="en-US" b="1" dirty="0"/>
              <a:t>Figure 2: Improving precipitation map spatial resolution workflow</a:t>
            </a:r>
          </a:p>
        </p:txBody>
      </p:sp>
      <p:pic>
        <p:nvPicPr>
          <p:cNvPr id="29" name="Picture 28">
            <a:extLst>
              <a:ext uri="{FF2B5EF4-FFF2-40B4-BE49-F238E27FC236}">
                <a16:creationId xmlns:a16="http://schemas.microsoft.com/office/drawing/2014/main" id="{51317E85-8F81-4C8E-8598-1F2BAA943B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8701" y="14811936"/>
            <a:ext cx="12638982" cy="4065480"/>
          </a:xfrm>
          <a:prstGeom prst="rect">
            <a:avLst/>
          </a:prstGeom>
        </p:spPr>
      </p:pic>
      <p:sp>
        <p:nvSpPr>
          <p:cNvPr id="104" name="TextBox 103">
            <a:extLst>
              <a:ext uri="{FF2B5EF4-FFF2-40B4-BE49-F238E27FC236}">
                <a16:creationId xmlns:a16="http://schemas.microsoft.com/office/drawing/2014/main" id="{472E879A-98F4-4176-A10E-D15AB4E04B82}"/>
              </a:ext>
            </a:extLst>
          </p:cNvPr>
          <p:cNvSpPr txBox="1"/>
          <p:nvPr/>
        </p:nvSpPr>
        <p:spPr>
          <a:xfrm>
            <a:off x="13039015" y="18745200"/>
            <a:ext cx="12716585" cy="461665"/>
          </a:xfrm>
          <a:prstGeom prst="rect">
            <a:avLst/>
          </a:prstGeom>
          <a:noFill/>
        </p:spPr>
        <p:txBody>
          <a:bodyPr wrap="square" rtlCol="0">
            <a:spAutoFit/>
          </a:bodyPr>
          <a:lstStyle/>
          <a:p>
            <a:r>
              <a:rPr lang="en-US" b="1" dirty="0"/>
              <a:t>Figure 3: Correlating areal precipitation data to vegetation and terrain variables workflow</a:t>
            </a:r>
          </a:p>
        </p:txBody>
      </p:sp>
      <p:sp>
        <p:nvSpPr>
          <p:cNvPr id="105" name="Oval 104">
            <a:extLst>
              <a:ext uri="{FF2B5EF4-FFF2-40B4-BE49-F238E27FC236}">
                <a16:creationId xmlns:a16="http://schemas.microsoft.com/office/drawing/2014/main" id="{B2EBBC7B-4EE9-40E7-8F16-A9EA77765E4B}"/>
              </a:ext>
            </a:extLst>
          </p:cNvPr>
          <p:cNvSpPr/>
          <p:nvPr/>
        </p:nvSpPr>
        <p:spPr>
          <a:xfrm>
            <a:off x="12985705" y="19735800"/>
            <a:ext cx="731520" cy="73152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Verdana" panose="020B0604030504040204" pitchFamily="34" charset="0"/>
                <a:ea typeface="Verdana" panose="020B0604030504040204" pitchFamily="34" charset="0"/>
                <a:cs typeface="Arial" panose="020B0604020202020204" pitchFamily="34" charset="0"/>
              </a:rPr>
              <a:t>3</a:t>
            </a:r>
          </a:p>
        </p:txBody>
      </p:sp>
      <p:pic>
        <p:nvPicPr>
          <p:cNvPr id="34" name="Picture 33">
            <a:extLst>
              <a:ext uri="{FF2B5EF4-FFF2-40B4-BE49-F238E27FC236}">
                <a16:creationId xmlns:a16="http://schemas.microsoft.com/office/drawing/2014/main" id="{8C2BE6EF-36C6-4D3E-AF28-E4D21E25C0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91526" y="20160678"/>
            <a:ext cx="10717697" cy="4115157"/>
          </a:xfrm>
          <a:prstGeom prst="rect">
            <a:avLst/>
          </a:prstGeom>
        </p:spPr>
      </p:pic>
      <p:sp>
        <p:nvSpPr>
          <p:cNvPr id="111" name="TextBox 110">
            <a:extLst>
              <a:ext uri="{FF2B5EF4-FFF2-40B4-BE49-F238E27FC236}">
                <a16:creationId xmlns:a16="http://schemas.microsoft.com/office/drawing/2014/main" id="{D25883D5-B8CB-4BF1-BA52-ACE298CEE6E2}"/>
              </a:ext>
            </a:extLst>
          </p:cNvPr>
          <p:cNvSpPr txBox="1"/>
          <p:nvPr/>
        </p:nvSpPr>
        <p:spPr>
          <a:xfrm>
            <a:off x="13039015" y="24150935"/>
            <a:ext cx="12716585" cy="461665"/>
          </a:xfrm>
          <a:prstGeom prst="rect">
            <a:avLst/>
          </a:prstGeom>
          <a:noFill/>
        </p:spPr>
        <p:txBody>
          <a:bodyPr wrap="square" rtlCol="0">
            <a:spAutoFit/>
          </a:bodyPr>
          <a:lstStyle/>
          <a:p>
            <a:r>
              <a:rPr lang="en-US" b="1" dirty="0"/>
              <a:t>Figure 4: Comparing coarse and improved precipitation maps to landslide inventory workflow </a:t>
            </a:r>
          </a:p>
        </p:txBody>
      </p:sp>
      <p:sp>
        <p:nvSpPr>
          <p:cNvPr id="125" name="AutoShape 21">
            <a:extLst>
              <a:ext uri="{FF2B5EF4-FFF2-40B4-BE49-F238E27FC236}">
                <a16:creationId xmlns:a16="http://schemas.microsoft.com/office/drawing/2014/main" id="{7A04899A-FF17-4F11-A3A1-C51741CDD5D3}"/>
              </a:ext>
            </a:extLst>
          </p:cNvPr>
          <p:cNvSpPr>
            <a:spLocks noChangeArrowheads="1"/>
          </p:cNvSpPr>
          <p:nvPr/>
        </p:nvSpPr>
        <p:spPr bwMode="auto">
          <a:xfrm>
            <a:off x="13385942" y="24731922"/>
            <a:ext cx="11658600" cy="914400"/>
          </a:xfrm>
          <a:prstGeom prst="roundRect">
            <a:avLst>
              <a:gd name="adj" fmla="val 50000"/>
            </a:avLst>
          </a:prstGeom>
          <a:solidFill>
            <a:srgbClr val="002060"/>
          </a:solidFill>
          <a:ln w="50800">
            <a:noFill/>
            <a:round/>
            <a:headEnd/>
            <a:tailEnd/>
          </a:ln>
          <a:effectLst>
            <a:outerShdw sx="1000" sy="1000" algn="ctr" rotWithShape="0">
              <a:srgbClr val="787878"/>
            </a:outerShdw>
          </a:effectLst>
        </p:spPr>
        <p:txBody>
          <a:bodyPr wrap="none" lIns="43748" tIns="21122" rIns="43748" bIns="21122" anchor="ctr"/>
          <a:lstStyle/>
          <a:p>
            <a:pPr algn="ctr" defTabSz="412750">
              <a:defRPr/>
            </a:pPr>
            <a:r>
              <a:rPr lang="en-US" sz="4400" b="1" dirty="0">
                <a:solidFill>
                  <a:schemeClr val="bg1"/>
                </a:solidFill>
                <a:effectLst>
                  <a:outerShdw blurRad="38100" dist="38100" dir="2700000" algn="tl">
                    <a:srgbClr val="000000"/>
                  </a:outerShdw>
                </a:effectLst>
                <a:latin typeface="Verdana" pitchFamily="34" charset="0"/>
              </a:rPr>
              <a:t>Data</a:t>
            </a:r>
          </a:p>
        </p:txBody>
      </p:sp>
      <p:sp>
        <p:nvSpPr>
          <p:cNvPr id="126" name="TextBox 2075">
            <a:extLst>
              <a:ext uri="{FF2B5EF4-FFF2-40B4-BE49-F238E27FC236}">
                <a16:creationId xmlns:a16="http://schemas.microsoft.com/office/drawing/2014/main" id="{958F5FD6-4B12-4D60-BC5F-BF81E6B9F1C8}"/>
              </a:ext>
            </a:extLst>
          </p:cNvPr>
          <p:cNvSpPr txBox="1">
            <a:spLocks noChangeArrowheads="1"/>
          </p:cNvSpPr>
          <p:nvPr/>
        </p:nvSpPr>
        <p:spPr bwMode="auto">
          <a:xfrm>
            <a:off x="13462141" y="25657434"/>
            <a:ext cx="11403639" cy="5170646"/>
          </a:xfrm>
          <a:prstGeom prst="rect">
            <a:avLst/>
          </a:prstGeom>
          <a:noFill/>
          <a:ln w="9525">
            <a:noFill/>
            <a:miter lim="800000"/>
            <a:headEnd/>
            <a:tailEnd/>
          </a:ln>
        </p:spPr>
        <p:txBody>
          <a:bodyPr wrap="square">
            <a:spAutoFit/>
          </a:bodyPr>
          <a:lstStyle>
            <a:defPPr>
              <a:defRPr lang="en-US"/>
            </a:defPPr>
            <a:lvl1pPr marL="342900" indent="-342900" algn="just">
              <a:lnSpc>
                <a:spcPct val="125000"/>
              </a:lnSpc>
              <a:buFont typeface="Wingdings" panose="05000000000000000000" pitchFamily="2" charset="2"/>
              <a:buChar char="v"/>
              <a:defRPr sz="2000"/>
            </a:lvl1pPr>
          </a:lstStyle>
          <a:p>
            <a:r>
              <a:rPr lang="en-US" sz="2400" dirty="0"/>
              <a:t>This analysis uses the US Integrated Multi-</a:t>
            </a:r>
            <a:r>
              <a:rPr lang="en-US" sz="2400" dirty="0" err="1"/>
              <a:t>satellitE</a:t>
            </a:r>
            <a:r>
              <a:rPr lang="en-US" sz="2400" dirty="0"/>
              <a:t> Retrievals for GPM (IMERG) algorithm product, specifically its “Final,” Level 3, monthly, gridded data from 2018 [6]. </a:t>
            </a:r>
          </a:p>
          <a:p>
            <a:r>
              <a:rPr lang="en-US" sz="2400" dirty="0"/>
              <a:t>Precipitation data for every station with monthly accumulated precipitation data in 2018 is retrieved from Colorado State University’s Colorado Climate Center [7]. </a:t>
            </a:r>
          </a:p>
          <a:p>
            <a:r>
              <a:rPr lang="en-US" sz="2400" dirty="0"/>
              <a:t>The Normalized Difference Vegetation Index (NDVI) for April 2018 is calculated with Landsat-8 bands four and five (i.e., red and near-infrared bands, respectively) [8].</a:t>
            </a:r>
          </a:p>
          <a:p>
            <a:r>
              <a:rPr lang="en-US" sz="2400" dirty="0"/>
              <a:t>The USGS National Elevation Dataset (NED) includes the best quality and spatial resolution Digital Elevation Model (DEM) data for the contiguous United States [9].  From the DEM, the aspect is calculated.</a:t>
            </a:r>
          </a:p>
          <a:p>
            <a:r>
              <a:rPr lang="en-US" sz="2400" dirty="0"/>
              <a:t>We use MATLAB, ERDAS Imagine, and ArcMap 10.6 software packages for image processing and data analysis.</a:t>
            </a:r>
          </a:p>
        </p:txBody>
      </p:sp>
      <p:pic>
        <p:nvPicPr>
          <p:cNvPr id="48" name="Picture 47">
            <a:extLst>
              <a:ext uri="{FF2B5EF4-FFF2-40B4-BE49-F238E27FC236}">
                <a16:creationId xmlns:a16="http://schemas.microsoft.com/office/drawing/2014/main" id="{D9436BD8-2A10-48D1-9BEF-F982E94041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00678" y="7467600"/>
            <a:ext cx="11306505" cy="6902849"/>
          </a:xfrm>
          <a:prstGeom prst="rect">
            <a:avLst/>
          </a:prstGeom>
        </p:spPr>
      </p:pic>
      <p:sp>
        <p:nvSpPr>
          <p:cNvPr id="136" name="TextBox 135">
            <a:extLst>
              <a:ext uri="{FF2B5EF4-FFF2-40B4-BE49-F238E27FC236}">
                <a16:creationId xmlns:a16="http://schemas.microsoft.com/office/drawing/2014/main" id="{54CB511D-2303-4BBB-AEC6-E3301D291F86}"/>
              </a:ext>
            </a:extLst>
          </p:cNvPr>
          <p:cNvSpPr txBox="1"/>
          <p:nvPr/>
        </p:nvSpPr>
        <p:spPr>
          <a:xfrm>
            <a:off x="26355638" y="13944600"/>
            <a:ext cx="11849337" cy="1200329"/>
          </a:xfrm>
          <a:prstGeom prst="rect">
            <a:avLst/>
          </a:prstGeom>
          <a:noFill/>
        </p:spPr>
        <p:txBody>
          <a:bodyPr wrap="square" rtlCol="0">
            <a:spAutoFit/>
          </a:bodyPr>
          <a:lstStyle/>
          <a:p>
            <a:pPr algn="just"/>
            <a:r>
              <a:rPr lang="en-US" b="1" dirty="0"/>
              <a:t>Figure 5: Downscaled, monthly accumulated precipitation maps from a tenfold spatial resolution improvement. Downscaling is performed with Area-To-Point Kriging and relies on areal variogram deconvolution [10]. </a:t>
            </a:r>
          </a:p>
        </p:txBody>
      </p:sp>
      <p:pic>
        <p:nvPicPr>
          <p:cNvPr id="140" name="Picture 139">
            <a:extLst>
              <a:ext uri="{FF2B5EF4-FFF2-40B4-BE49-F238E27FC236}">
                <a16:creationId xmlns:a16="http://schemas.microsoft.com/office/drawing/2014/main" id="{D2932F7B-1EC1-4DFA-872F-5F93D81FAA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17600" y="19735800"/>
            <a:ext cx="10210800" cy="6769100"/>
          </a:xfrm>
          <a:prstGeom prst="rect">
            <a:avLst/>
          </a:prstGeom>
        </p:spPr>
      </p:pic>
      <p:sp>
        <p:nvSpPr>
          <p:cNvPr id="147" name="Oval 146">
            <a:extLst>
              <a:ext uri="{FF2B5EF4-FFF2-40B4-BE49-F238E27FC236}">
                <a16:creationId xmlns:a16="http://schemas.microsoft.com/office/drawing/2014/main" id="{D594C8A8-FCDE-4AF3-BECE-20481714D663}"/>
              </a:ext>
            </a:extLst>
          </p:cNvPr>
          <p:cNvSpPr/>
          <p:nvPr/>
        </p:nvSpPr>
        <p:spPr>
          <a:xfrm>
            <a:off x="26319480" y="7655953"/>
            <a:ext cx="731520" cy="73152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Verdana" panose="020B0604030504040204" pitchFamily="34" charset="0"/>
                <a:ea typeface="Verdana" panose="020B0604030504040204" pitchFamily="34" charset="0"/>
                <a:cs typeface="Arial" panose="020B0604020202020204" pitchFamily="34" charset="0"/>
              </a:rPr>
              <a:t>1</a:t>
            </a:r>
          </a:p>
        </p:txBody>
      </p:sp>
      <p:sp>
        <p:nvSpPr>
          <p:cNvPr id="148" name="TextBox 147">
            <a:extLst>
              <a:ext uri="{FF2B5EF4-FFF2-40B4-BE49-F238E27FC236}">
                <a16:creationId xmlns:a16="http://schemas.microsoft.com/office/drawing/2014/main" id="{276C1EE7-F78B-46EF-97D0-2FD1D6BE2167}"/>
              </a:ext>
            </a:extLst>
          </p:cNvPr>
          <p:cNvSpPr txBox="1"/>
          <p:nvPr/>
        </p:nvSpPr>
        <p:spPr>
          <a:xfrm>
            <a:off x="26355638" y="26363084"/>
            <a:ext cx="11849337" cy="1938992"/>
          </a:xfrm>
          <a:prstGeom prst="rect">
            <a:avLst/>
          </a:prstGeom>
          <a:noFill/>
        </p:spPr>
        <p:txBody>
          <a:bodyPr wrap="square" rtlCol="0">
            <a:spAutoFit/>
          </a:bodyPr>
          <a:lstStyle/>
          <a:p>
            <a:pPr algn="just"/>
            <a:r>
              <a:rPr lang="en-US" b="1" dirty="0"/>
              <a:t>Figure 6: Cokriging results to integrate the point measurements with downscaled areal data (Figure 5).  Maps are overlaid with point measurements for comparison.  January and April experience the most accumulated precipitation in the Rocky Mountains region.  July experiences the most precipitation in the High Plains.  October experiences great accumulated precipitation in both the Rocky Mountains and High Plains regions.  </a:t>
            </a:r>
          </a:p>
        </p:txBody>
      </p:sp>
      <p:sp>
        <p:nvSpPr>
          <p:cNvPr id="149" name="Oval 148">
            <a:extLst>
              <a:ext uri="{FF2B5EF4-FFF2-40B4-BE49-F238E27FC236}">
                <a16:creationId xmlns:a16="http://schemas.microsoft.com/office/drawing/2014/main" id="{46EBC0EB-DE83-41C1-B16D-561DD7EC8A47}"/>
              </a:ext>
            </a:extLst>
          </p:cNvPr>
          <p:cNvSpPr/>
          <p:nvPr/>
        </p:nvSpPr>
        <p:spPr>
          <a:xfrm>
            <a:off x="26324489" y="28338780"/>
            <a:ext cx="731520" cy="73152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Verdana" panose="020B0604030504040204" pitchFamily="34" charset="0"/>
                <a:ea typeface="Verdana" panose="020B0604030504040204" pitchFamily="34" charset="0"/>
                <a:cs typeface="Arial" panose="020B0604020202020204" pitchFamily="34" charset="0"/>
              </a:rPr>
              <a:t>2</a:t>
            </a:r>
          </a:p>
        </p:txBody>
      </p:sp>
      <p:graphicFrame>
        <p:nvGraphicFramePr>
          <p:cNvPr id="57" name="Table 56">
            <a:extLst>
              <a:ext uri="{FF2B5EF4-FFF2-40B4-BE49-F238E27FC236}">
                <a16:creationId xmlns:a16="http://schemas.microsoft.com/office/drawing/2014/main" id="{944A2434-9515-429D-951D-5362ED922FFB}"/>
              </a:ext>
            </a:extLst>
          </p:cNvPr>
          <p:cNvGraphicFramePr>
            <a:graphicFrameLocks noGrp="1"/>
          </p:cNvGraphicFramePr>
          <p:nvPr>
            <p:extLst>
              <p:ext uri="{D42A27DB-BD31-4B8C-83A1-F6EECF244321}">
                <p14:modId xmlns:p14="http://schemas.microsoft.com/office/powerpoint/2010/main" val="741147064"/>
              </p:ext>
            </p:extLst>
          </p:nvPr>
        </p:nvGraphicFramePr>
        <p:xfrm>
          <a:off x="28126667" y="29946600"/>
          <a:ext cx="7045388" cy="1828800"/>
        </p:xfrm>
        <a:graphic>
          <a:graphicData uri="http://schemas.openxmlformats.org/drawingml/2006/table">
            <a:tbl>
              <a:tblPr firstRow="1" bandRow="1">
                <a:tableStyleId>{2D5ABB26-0587-4C30-8999-92F81FD0307C}</a:tableStyleId>
              </a:tblPr>
              <a:tblGrid>
                <a:gridCol w="1424305">
                  <a:extLst>
                    <a:ext uri="{9D8B030D-6E8A-4147-A177-3AD203B41FA5}">
                      <a16:colId xmlns:a16="http://schemas.microsoft.com/office/drawing/2014/main" val="3196458621"/>
                    </a:ext>
                  </a:extLst>
                </a:gridCol>
                <a:gridCol w="5621083">
                  <a:extLst>
                    <a:ext uri="{9D8B030D-6E8A-4147-A177-3AD203B41FA5}">
                      <a16:colId xmlns:a16="http://schemas.microsoft.com/office/drawing/2014/main" val="1241235542"/>
                    </a:ext>
                  </a:extLst>
                </a:gridCol>
              </a:tblGrid>
              <a:tr h="370840">
                <a:tc>
                  <a:txBody>
                    <a:bodyPr/>
                    <a:lstStyle/>
                    <a:p>
                      <a:pPr algn="ctr"/>
                      <a:r>
                        <a:rPr lang="en-US" sz="2400" dirty="0">
                          <a:latin typeface="Times New Roman" panose="02020603050405020304" pitchFamily="18" charset="0"/>
                          <a:cs typeface="Times New Roman" panose="02020603050405020304" pitchFamily="18" charset="0"/>
                        </a:rPr>
                        <a:t>Variable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R</a:t>
                      </a:r>
                      <a:r>
                        <a:rPr lang="en-US" sz="2400" baseline="30000" dirty="0">
                          <a:latin typeface="Times New Roman" panose="02020603050405020304" pitchFamily="18" charset="0"/>
                          <a:cs typeface="Times New Roman" panose="02020603050405020304" pitchFamily="18" charset="0"/>
                        </a:rPr>
                        <a:t>2</a:t>
                      </a:r>
                      <a:r>
                        <a:rPr lang="en-US" sz="2400" baseline="0" dirty="0">
                          <a:latin typeface="Times New Roman" panose="02020603050405020304" pitchFamily="18" charset="0"/>
                          <a:cs typeface="Times New Roman" panose="02020603050405020304" pitchFamily="18" charset="0"/>
                        </a:rPr>
                        <a:t> between Variable and Areal Precipitation</a:t>
                      </a:r>
                      <a:endParaRPr lang="en-US" sz="24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695529"/>
                  </a:ext>
                </a:extLst>
              </a:tr>
              <a:tr h="370840">
                <a:tc>
                  <a:txBody>
                    <a:bodyPr/>
                    <a:lstStyle/>
                    <a:p>
                      <a:pPr algn="ctr"/>
                      <a:r>
                        <a:rPr lang="en-US" sz="2400" dirty="0">
                          <a:latin typeface="Times New Roman" panose="02020603050405020304" pitchFamily="18" charset="0"/>
                          <a:cs typeface="Times New Roman" panose="02020603050405020304" pitchFamily="18" charset="0"/>
                        </a:rPr>
                        <a:t>NDVI</a:t>
                      </a:r>
                    </a:p>
                  </a:txBody>
                  <a:tcPr anchor="ctr">
                    <a:lnT w="12700" cap="flat" cmpd="sng" algn="ctr">
                      <a:solidFill>
                        <a:schemeClr val="tx1"/>
                      </a:solidFill>
                      <a:prstDash val="solid"/>
                      <a:round/>
                      <a:headEnd type="none" w="med" len="med"/>
                      <a:tailEnd type="none" w="med" len="med"/>
                    </a:lnT>
                  </a:tcPr>
                </a:tc>
                <a:tc>
                  <a:txBody>
                    <a:bodyPr/>
                    <a:lstStyle/>
                    <a:p>
                      <a:pPr algn="ctr"/>
                      <a:r>
                        <a:rPr lang="en-US" sz="2400" dirty="0">
                          <a:latin typeface="Times New Roman" panose="02020603050405020304" pitchFamily="18" charset="0"/>
                          <a:cs typeface="Times New Roman" panose="02020603050405020304" pitchFamily="18" charset="0"/>
                        </a:rPr>
                        <a:t>0.95</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18424896"/>
                  </a:ext>
                </a:extLst>
              </a:tr>
              <a:tr h="370840">
                <a:tc>
                  <a:txBody>
                    <a:bodyPr/>
                    <a:lstStyle/>
                    <a:p>
                      <a:pPr algn="ctr"/>
                      <a:r>
                        <a:rPr lang="en-US" sz="2400" dirty="0">
                          <a:latin typeface="Times New Roman" panose="02020603050405020304" pitchFamily="18" charset="0"/>
                          <a:cs typeface="Times New Roman" panose="02020603050405020304" pitchFamily="18" charset="0"/>
                        </a:rPr>
                        <a:t>Elevation</a:t>
                      </a:r>
                    </a:p>
                  </a:txBody>
                  <a:tcPr anchor="ctr"/>
                </a:tc>
                <a:tc>
                  <a:txBody>
                    <a:bodyPr/>
                    <a:lstStyle/>
                    <a:p>
                      <a:pPr algn="ctr"/>
                      <a:r>
                        <a:rPr lang="en-US" sz="2400" dirty="0">
                          <a:latin typeface="Times New Roman" panose="02020603050405020304" pitchFamily="18" charset="0"/>
                          <a:cs typeface="Times New Roman" panose="02020603050405020304" pitchFamily="18" charset="0"/>
                        </a:rPr>
                        <a:t>0.41</a:t>
                      </a:r>
                    </a:p>
                  </a:txBody>
                  <a:tcPr anchor="ctr"/>
                </a:tc>
                <a:extLst>
                  <a:ext uri="{0D108BD9-81ED-4DB2-BD59-A6C34878D82A}">
                    <a16:rowId xmlns:a16="http://schemas.microsoft.com/office/drawing/2014/main" val="761410657"/>
                  </a:ext>
                </a:extLst>
              </a:tr>
              <a:tr h="370840">
                <a:tc>
                  <a:txBody>
                    <a:bodyPr/>
                    <a:lstStyle/>
                    <a:p>
                      <a:pPr algn="ctr"/>
                      <a:r>
                        <a:rPr lang="en-US" sz="2400" dirty="0">
                          <a:latin typeface="Times New Roman" panose="02020603050405020304" pitchFamily="18" charset="0"/>
                          <a:cs typeface="Times New Roman" panose="02020603050405020304" pitchFamily="18" charset="0"/>
                        </a:rPr>
                        <a:t>Aspect</a:t>
                      </a:r>
                    </a:p>
                  </a:txBody>
                  <a:tcPr anchor="ctr">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0.11</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0344631"/>
                  </a:ext>
                </a:extLst>
              </a:tr>
            </a:tbl>
          </a:graphicData>
        </a:graphic>
      </p:graphicFrame>
      <p:sp>
        <p:nvSpPr>
          <p:cNvPr id="151" name="TextBox 150">
            <a:extLst>
              <a:ext uri="{FF2B5EF4-FFF2-40B4-BE49-F238E27FC236}">
                <a16:creationId xmlns:a16="http://schemas.microsoft.com/office/drawing/2014/main" id="{FC6DEA07-9128-48BB-BE12-FAA38D80E2ED}"/>
              </a:ext>
            </a:extLst>
          </p:cNvPr>
          <p:cNvSpPr txBox="1"/>
          <p:nvPr/>
        </p:nvSpPr>
        <p:spPr>
          <a:xfrm>
            <a:off x="26355639" y="29109889"/>
            <a:ext cx="11849336" cy="830997"/>
          </a:xfrm>
          <a:prstGeom prst="rect">
            <a:avLst/>
          </a:prstGeom>
          <a:noFill/>
        </p:spPr>
        <p:txBody>
          <a:bodyPr wrap="square" rtlCol="0">
            <a:spAutoFit/>
          </a:bodyPr>
          <a:lstStyle/>
          <a:p>
            <a:pPr algn="just"/>
            <a:r>
              <a:rPr lang="en-US" b="1" dirty="0"/>
              <a:t>Table 2: April 2018 Correlation Results between Areal Precipitation, Vegetation, and Terrain Variables</a:t>
            </a:r>
          </a:p>
        </p:txBody>
      </p:sp>
      <p:graphicFrame>
        <p:nvGraphicFramePr>
          <p:cNvPr id="152" name="Table 151">
            <a:extLst>
              <a:ext uri="{FF2B5EF4-FFF2-40B4-BE49-F238E27FC236}">
                <a16:creationId xmlns:a16="http://schemas.microsoft.com/office/drawing/2014/main" id="{BED39402-2C4A-4531-A24A-B9D8BE910AED}"/>
              </a:ext>
            </a:extLst>
          </p:cNvPr>
          <p:cNvGraphicFramePr>
            <a:graphicFrameLocks noGrp="1"/>
          </p:cNvGraphicFramePr>
          <p:nvPr>
            <p:extLst>
              <p:ext uri="{D42A27DB-BD31-4B8C-83A1-F6EECF244321}">
                <p14:modId xmlns:p14="http://schemas.microsoft.com/office/powerpoint/2010/main" val="558786194"/>
              </p:ext>
            </p:extLst>
          </p:nvPr>
        </p:nvGraphicFramePr>
        <p:xfrm>
          <a:off x="27607563" y="17297400"/>
          <a:ext cx="9345486" cy="2286000"/>
        </p:xfrm>
        <a:graphic>
          <a:graphicData uri="http://schemas.openxmlformats.org/drawingml/2006/table">
            <a:tbl>
              <a:tblPr firstRow="1" bandRow="1">
                <a:tableStyleId>{2D5ABB26-0587-4C30-8999-92F81FD0307C}</a:tableStyleId>
              </a:tblPr>
              <a:tblGrid>
                <a:gridCol w="2499043">
                  <a:extLst>
                    <a:ext uri="{9D8B030D-6E8A-4147-A177-3AD203B41FA5}">
                      <a16:colId xmlns:a16="http://schemas.microsoft.com/office/drawing/2014/main" val="3196458621"/>
                    </a:ext>
                  </a:extLst>
                </a:gridCol>
                <a:gridCol w="6846443">
                  <a:extLst>
                    <a:ext uri="{9D8B030D-6E8A-4147-A177-3AD203B41FA5}">
                      <a16:colId xmlns:a16="http://schemas.microsoft.com/office/drawing/2014/main" val="1241235542"/>
                    </a:ext>
                  </a:extLst>
                </a:gridCol>
              </a:tblGrid>
              <a:tr h="370840">
                <a:tc>
                  <a:txBody>
                    <a:bodyPr/>
                    <a:lstStyle/>
                    <a:p>
                      <a:pPr algn="ctr"/>
                      <a:r>
                        <a:rPr lang="en-US" sz="2400" dirty="0">
                          <a:latin typeface="Times New Roman" panose="02020603050405020304" pitchFamily="18" charset="0"/>
                          <a:cs typeface="Times New Roman" panose="02020603050405020304" pitchFamily="18" charset="0"/>
                        </a:rPr>
                        <a:t>Spatial Resolution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Correlation Coefficient after back-transformation (R</a:t>
                      </a:r>
                      <a:r>
                        <a:rPr lang="en-US" sz="2400" baseline="30000" dirty="0">
                          <a:latin typeface="Times New Roman" panose="02020603050405020304" pitchFamily="18" charset="0"/>
                          <a:cs typeface="Times New Roman" panose="02020603050405020304" pitchFamily="18" charset="0"/>
                        </a:rPr>
                        <a:t>2</a:t>
                      </a:r>
                      <a:r>
                        <a:rPr lang="en-US" sz="2400" baseline="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695529"/>
                  </a:ext>
                </a:extLst>
              </a:tr>
              <a:tr h="370840">
                <a:tc>
                  <a:txBody>
                    <a:bodyPr/>
                    <a:lstStyle/>
                    <a:p>
                      <a:pPr algn="ctr"/>
                      <a:r>
                        <a:rPr lang="en-US" sz="2400" dirty="0">
                          <a:latin typeface="Times New Roman" panose="02020603050405020304" pitchFamily="18" charset="0"/>
                          <a:cs typeface="Times New Roman" panose="02020603050405020304" pitchFamily="18" charset="0"/>
                        </a:rPr>
                        <a:t>0.05° x 0.05°</a:t>
                      </a:r>
                    </a:p>
                  </a:txBody>
                  <a:tcPr anchor="ctr">
                    <a:lnT w="12700" cap="flat" cmpd="sng" algn="ctr">
                      <a:solidFill>
                        <a:schemeClr val="tx1"/>
                      </a:solidFill>
                      <a:prstDash val="solid"/>
                      <a:round/>
                      <a:headEnd type="none" w="med" len="med"/>
                      <a:tailEnd type="none" w="med" len="med"/>
                    </a:lnT>
                  </a:tcPr>
                </a:tc>
                <a:tc>
                  <a:txBody>
                    <a:bodyPr/>
                    <a:lstStyle/>
                    <a:p>
                      <a:pPr algn="ctr"/>
                      <a:r>
                        <a:rPr lang="en-US" sz="2400" dirty="0">
                          <a:latin typeface="Times New Roman" panose="02020603050405020304" pitchFamily="18" charset="0"/>
                          <a:cs typeface="Times New Roman" panose="02020603050405020304" pitchFamily="18" charset="0"/>
                        </a:rPr>
                        <a:t>0.9965</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18424896"/>
                  </a:ext>
                </a:extLst>
              </a:tr>
              <a:tr h="370840">
                <a:tc>
                  <a:txBody>
                    <a:bodyPr/>
                    <a:lstStyle/>
                    <a:p>
                      <a:pPr algn="ctr"/>
                      <a:r>
                        <a:rPr lang="en-US" sz="2400" dirty="0">
                          <a:latin typeface="Times New Roman" panose="02020603050405020304" pitchFamily="18" charset="0"/>
                          <a:cs typeface="Times New Roman" panose="02020603050405020304" pitchFamily="18" charset="0"/>
                        </a:rPr>
                        <a:t>0.025° x 0.025°</a:t>
                      </a:r>
                    </a:p>
                  </a:txBody>
                  <a:tcPr anchor="ctr"/>
                </a:tc>
                <a:tc>
                  <a:txBody>
                    <a:bodyPr/>
                    <a:lstStyle/>
                    <a:p>
                      <a:pPr algn="ctr"/>
                      <a:r>
                        <a:rPr lang="en-US" sz="2400" dirty="0">
                          <a:latin typeface="Times New Roman" panose="02020603050405020304" pitchFamily="18" charset="0"/>
                          <a:cs typeface="Times New Roman" panose="02020603050405020304" pitchFamily="18" charset="0"/>
                        </a:rPr>
                        <a:t>0.9973</a:t>
                      </a:r>
                    </a:p>
                  </a:txBody>
                  <a:tcPr anchor="ctr"/>
                </a:tc>
                <a:extLst>
                  <a:ext uri="{0D108BD9-81ED-4DB2-BD59-A6C34878D82A}">
                    <a16:rowId xmlns:a16="http://schemas.microsoft.com/office/drawing/2014/main" val="761410657"/>
                  </a:ext>
                </a:extLst>
              </a:tr>
              <a:tr h="370840">
                <a:tc>
                  <a:txBody>
                    <a:bodyPr/>
                    <a:lstStyle/>
                    <a:p>
                      <a:pPr algn="ctr"/>
                      <a:r>
                        <a:rPr lang="en-US" sz="2400" dirty="0">
                          <a:latin typeface="Times New Roman" panose="02020603050405020304" pitchFamily="18" charset="0"/>
                          <a:cs typeface="Times New Roman" panose="02020603050405020304" pitchFamily="18" charset="0"/>
                        </a:rPr>
                        <a:t>0.01° x 0.01°</a:t>
                      </a:r>
                    </a:p>
                  </a:txBody>
                  <a:tcPr anchor="ctr"/>
                </a:tc>
                <a:tc>
                  <a:txBody>
                    <a:bodyPr/>
                    <a:lstStyle/>
                    <a:p>
                      <a:pPr algn="ctr"/>
                      <a:r>
                        <a:rPr lang="en-US" sz="2400" dirty="0">
                          <a:latin typeface="Times New Roman" panose="02020603050405020304" pitchFamily="18" charset="0"/>
                          <a:cs typeface="Times New Roman" panose="02020603050405020304" pitchFamily="18" charset="0"/>
                        </a:rPr>
                        <a:t>0.9974</a:t>
                      </a:r>
                    </a:p>
                  </a:txBody>
                  <a:tcPr anchor="ctr"/>
                </a:tc>
                <a:extLst>
                  <a:ext uri="{0D108BD9-81ED-4DB2-BD59-A6C34878D82A}">
                    <a16:rowId xmlns:a16="http://schemas.microsoft.com/office/drawing/2014/main" val="2740344631"/>
                  </a:ext>
                </a:extLst>
              </a:tr>
              <a:tr h="370840">
                <a:tc>
                  <a:txBody>
                    <a:bodyPr/>
                    <a:lstStyle/>
                    <a:p>
                      <a:pPr algn="ctr"/>
                      <a:r>
                        <a:rPr lang="en-US" sz="2400" dirty="0">
                          <a:latin typeface="Times New Roman" panose="02020603050405020304" pitchFamily="18" charset="0"/>
                          <a:cs typeface="Times New Roman" panose="02020603050405020304" pitchFamily="18" charset="0"/>
                        </a:rPr>
                        <a:t>0.005° x 0.005°</a:t>
                      </a:r>
                    </a:p>
                  </a:txBody>
                  <a:tcPr anchor="ctr">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0.9974</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507476"/>
                  </a:ext>
                </a:extLst>
              </a:tr>
            </a:tbl>
          </a:graphicData>
        </a:graphic>
      </p:graphicFrame>
      <p:sp>
        <p:nvSpPr>
          <p:cNvPr id="153" name="TextBox 152">
            <a:extLst>
              <a:ext uri="{FF2B5EF4-FFF2-40B4-BE49-F238E27FC236}">
                <a16:creationId xmlns:a16="http://schemas.microsoft.com/office/drawing/2014/main" id="{3F37B8BF-D621-4BC0-B7E9-16F276678A1F}"/>
              </a:ext>
            </a:extLst>
          </p:cNvPr>
          <p:cNvSpPr txBox="1"/>
          <p:nvPr/>
        </p:nvSpPr>
        <p:spPr>
          <a:xfrm>
            <a:off x="26356197" y="15316200"/>
            <a:ext cx="11849337" cy="1938992"/>
          </a:xfrm>
          <a:prstGeom prst="rect">
            <a:avLst/>
          </a:prstGeom>
          <a:noFill/>
        </p:spPr>
        <p:txBody>
          <a:bodyPr wrap="square" rtlCol="0">
            <a:spAutoFit/>
          </a:bodyPr>
          <a:lstStyle/>
          <a:p>
            <a:pPr algn="just"/>
            <a:r>
              <a:rPr lang="en-US" b="1" dirty="0"/>
              <a:t>Table 1: Several spatial resolutions are considered to downscale the raw GPM data.  Downscaling maps are validated by back-transforming the results with a convolution operation and calculating the correlation coefficient between the original data and the back-transformed maps. A tenfold resolution improvement, 0.01° x 0.01°, produces the highest correlation coefficient while maintaining computational efficiency. </a:t>
            </a:r>
          </a:p>
        </p:txBody>
      </p:sp>
      <p:pic>
        <p:nvPicPr>
          <p:cNvPr id="157" name="Picture 156">
            <a:extLst>
              <a:ext uri="{FF2B5EF4-FFF2-40B4-BE49-F238E27FC236}">
                <a16:creationId xmlns:a16="http://schemas.microsoft.com/office/drawing/2014/main" id="{F86779A0-04A9-4CA8-9806-D1889DE86C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08030" y="7543800"/>
            <a:ext cx="9753600" cy="3810001"/>
          </a:xfrm>
          <a:prstGeom prst="rect">
            <a:avLst/>
          </a:prstGeom>
        </p:spPr>
      </p:pic>
      <p:sp>
        <p:nvSpPr>
          <p:cNvPr id="158" name="TextBox 157">
            <a:extLst>
              <a:ext uri="{FF2B5EF4-FFF2-40B4-BE49-F238E27FC236}">
                <a16:creationId xmlns:a16="http://schemas.microsoft.com/office/drawing/2014/main" id="{9E4B388E-AE77-4EFB-9826-93E802EB4433}"/>
              </a:ext>
            </a:extLst>
          </p:cNvPr>
          <p:cNvSpPr txBox="1"/>
          <p:nvPr/>
        </p:nvSpPr>
        <p:spPr>
          <a:xfrm>
            <a:off x="38460161" y="11201400"/>
            <a:ext cx="11849337" cy="1200329"/>
          </a:xfrm>
          <a:prstGeom prst="rect">
            <a:avLst/>
          </a:prstGeom>
          <a:noFill/>
        </p:spPr>
        <p:txBody>
          <a:bodyPr wrap="square" rtlCol="0">
            <a:spAutoFit/>
          </a:bodyPr>
          <a:lstStyle/>
          <a:p>
            <a:pPr algn="just"/>
            <a:r>
              <a:rPr lang="en-US" b="1" dirty="0"/>
              <a:t>Figure 7: Downscaled, monthly accumulated precipitation maps from a tenfold spatial resolution improvement. Downscaling is performed with Area-To-Point Kriging and relies on areal variogram deconvolution. </a:t>
            </a:r>
          </a:p>
        </p:txBody>
      </p:sp>
      <p:graphicFrame>
        <p:nvGraphicFramePr>
          <p:cNvPr id="159" name="Table 158">
            <a:extLst>
              <a:ext uri="{FF2B5EF4-FFF2-40B4-BE49-F238E27FC236}">
                <a16:creationId xmlns:a16="http://schemas.microsoft.com/office/drawing/2014/main" id="{4F11E7EF-6E83-49AF-AE96-F87F614D0C65}"/>
              </a:ext>
            </a:extLst>
          </p:cNvPr>
          <p:cNvGraphicFramePr>
            <a:graphicFrameLocks noGrp="1"/>
          </p:cNvGraphicFramePr>
          <p:nvPr>
            <p:extLst>
              <p:ext uri="{D42A27DB-BD31-4B8C-83A1-F6EECF244321}">
                <p14:modId xmlns:p14="http://schemas.microsoft.com/office/powerpoint/2010/main" val="2070801183"/>
              </p:ext>
            </p:extLst>
          </p:nvPr>
        </p:nvGraphicFramePr>
        <p:xfrm>
          <a:off x="41035954" y="13413382"/>
          <a:ext cx="6548692" cy="2286000"/>
        </p:xfrm>
        <a:graphic>
          <a:graphicData uri="http://schemas.openxmlformats.org/drawingml/2006/table">
            <a:tbl>
              <a:tblPr firstRow="1" bandRow="1">
                <a:tableStyleId>{2D5ABB26-0587-4C30-8999-92F81FD0307C}</a:tableStyleId>
              </a:tblPr>
              <a:tblGrid>
                <a:gridCol w="3198241">
                  <a:extLst>
                    <a:ext uri="{9D8B030D-6E8A-4147-A177-3AD203B41FA5}">
                      <a16:colId xmlns:a16="http://schemas.microsoft.com/office/drawing/2014/main" val="3082228311"/>
                    </a:ext>
                  </a:extLst>
                </a:gridCol>
                <a:gridCol w="3350451">
                  <a:extLst>
                    <a:ext uri="{9D8B030D-6E8A-4147-A177-3AD203B41FA5}">
                      <a16:colId xmlns:a16="http://schemas.microsoft.com/office/drawing/2014/main" val="2010792825"/>
                    </a:ext>
                  </a:extLst>
                </a:gridCol>
              </a:tblGrid>
              <a:tr h="370840">
                <a:tc>
                  <a:txBody>
                    <a:bodyPr/>
                    <a:lstStyle/>
                    <a:p>
                      <a:pPr algn="ctr"/>
                      <a:r>
                        <a:rPr lang="en-US" sz="2400" dirty="0"/>
                        <a:t>Dataset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Mean Precipitation (mm)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22007"/>
                  </a:ext>
                </a:extLst>
              </a:tr>
              <a:tr h="370840">
                <a:tc>
                  <a:txBody>
                    <a:bodyPr/>
                    <a:lstStyle/>
                    <a:p>
                      <a:pPr algn="ctr"/>
                      <a:r>
                        <a:rPr lang="en-US" sz="2400" dirty="0"/>
                        <a:t>Coarse, Unmasked</a:t>
                      </a:r>
                    </a:p>
                  </a:txBody>
                  <a:tcPr>
                    <a:lnT w="12700" cap="flat" cmpd="sng" algn="ctr">
                      <a:solidFill>
                        <a:schemeClr val="tx1"/>
                      </a:solidFill>
                      <a:prstDash val="solid"/>
                      <a:round/>
                      <a:headEnd type="none" w="med" len="med"/>
                      <a:tailEnd type="none" w="med" len="med"/>
                    </a:lnT>
                  </a:tcPr>
                </a:tc>
                <a:tc>
                  <a:txBody>
                    <a:bodyPr/>
                    <a:lstStyle/>
                    <a:p>
                      <a:pPr algn="ctr"/>
                      <a:r>
                        <a:rPr lang="en-US" sz="2400" dirty="0"/>
                        <a:t>34.5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9289903"/>
                  </a:ext>
                </a:extLst>
              </a:tr>
              <a:tr h="370840">
                <a:tc>
                  <a:txBody>
                    <a:bodyPr/>
                    <a:lstStyle/>
                    <a:p>
                      <a:pPr algn="ctr"/>
                      <a:r>
                        <a:rPr lang="en-US" sz="2400" dirty="0"/>
                        <a:t>Coarse, Masked*</a:t>
                      </a:r>
                    </a:p>
                  </a:txBody>
                  <a:tcPr/>
                </a:tc>
                <a:tc>
                  <a:txBody>
                    <a:bodyPr/>
                    <a:lstStyle/>
                    <a:p>
                      <a:pPr algn="ctr"/>
                      <a:r>
                        <a:rPr lang="en-US" sz="2400" dirty="0"/>
                        <a:t>48.0</a:t>
                      </a:r>
                    </a:p>
                  </a:txBody>
                  <a:tcPr/>
                </a:tc>
                <a:extLst>
                  <a:ext uri="{0D108BD9-81ED-4DB2-BD59-A6C34878D82A}">
                    <a16:rowId xmlns:a16="http://schemas.microsoft.com/office/drawing/2014/main" val="3507010992"/>
                  </a:ext>
                </a:extLst>
              </a:tr>
              <a:tr h="370840">
                <a:tc>
                  <a:txBody>
                    <a:bodyPr/>
                    <a:lstStyle/>
                    <a:p>
                      <a:pPr algn="ctr"/>
                      <a:r>
                        <a:rPr lang="en-US" sz="2400" dirty="0"/>
                        <a:t>Downscaled, Unmasked</a:t>
                      </a:r>
                    </a:p>
                  </a:txBody>
                  <a:tcPr/>
                </a:tc>
                <a:tc>
                  <a:txBody>
                    <a:bodyPr/>
                    <a:lstStyle/>
                    <a:p>
                      <a:pPr algn="ctr"/>
                      <a:r>
                        <a:rPr lang="en-US" sz="2400" dirty="0"/>
                        <a:t>35.3</a:t>
                      </a:r>
                    </a:p>
                  </a:txBody>
                  <a:tcPr/>
                </a:tc>
                <a:extLst>
                  <a:ext uri="{0D108BD9-81ED-4DB2-BD59-A6C34878D82A}">
                    <a16:rowId xmlns:a16="http://schemas.microsoft.com/office/drawing/2014/main" val="4171751959"/>
                  </a:ext>
                </a:extLst>
              </a:tr>
              <a:tr h="370840">
                <a:tc>
                  <a:txBody>
                    <a:bodyPr/>
                    <a:lstStyle/>
                    <a:p>
                      <a:pPr algn="ctr"/>
                      <a:r>
                        <a:rPr lang="en-US" sz="2400" dirty="0"/>
                        <a:t>Downscaled, Masked*</a:t>
                      </a:r>
                    </a:p>
                  </a:txBody>
                  <a:tcPr>
                    <a:lnB w="12700" cap="flat" cmpd="sng" algn="ctr">
                      <a:solidFill>
                        <a:schemeClr val="tx1"/>
                      </a:solidFill>
                      <a:prstDash val="solid"/>
                      <a:round/>
                      <a:headEnd type="none" w="med" len="med"/>
                      <a:tailEnd type="none" w="med" len="med"/>
                    </a:lnB>
                  </a:tcPr>
                </a:tc>
                <a:tc>
                  <a:txBody>
                    <a:bodyPr/>
                    <a:lstStyle/>
                    <a:p>
                      <a:pPr algn="ctr"/>
                      <a:r>
                        <a:rPr lang="en-US" sz="2400" dirty="0"/>
                        <a:t>44.3</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3397107"/>
                  </a:ext>
                </a:extLst>
              </a:tr>
            </a:tbl>
          </a:graphicData>
        </a:graphic>
      </p:graphicFrame>
      <p:sp>
        <p:nvSpPr>
          <p:cNvPr id="160" name="TextBox 159">
            <a:extLst>
              <a:ext uri="{FF2B5EF4-FFF2-40B4-BE49-F238E27FC236}">
                <a16:creationId xmlns:a16="http://schemas.microsoft.com/office/drawing/2014/main" id="{8EE4D144-0FF9-48D1-A338-5A8E3D03DC6C}"/>
              </a:ext>
            </a:extLst>
          </p:cNvPr>
          <p:cNvSpPr txBox="1"/>
          <p:nvPr/>
        </p:nvSpPr>
        <p:spPr>
          <a:xfrm>
            <a:off x="38460161" y="12580202"/>
            <a:ext cx="11849337" cy="830997"/>
          </a:xfrm>
          <a:prstGeom prst="rect">
            <a:avLst/>
          </a:prstGeom>
          <a:noFill/>
        </p:spPr>
        <p:txBody>
          <a:bodyPr wrap="square" rtlCol="0">
            <a:spAutoFit/>
          </a:bodyPr>
          <a:lstStyle/>
          <a:p>
            <a:pPr algn="just"/>
            <a:r>
              <a:rPr lang="en-US" b="1" dirty="0"/>
              <a:t>Table 3: Comparing mean precipitation between unmasked, landslide zone masked, coarse resolution, and downscaled resolution maps.</a:t>
            </a:r>
          </a:p>
        </p:txBody>
      </p:sp>
      <p:sp>
        <p:nvSpPr>
          <p:cNvPr id="62" name="TextBox 61">
            <a:extLst>
              <a:ext uri="{FF2B5EF4-FFF2-40B4-BE49-F238E27FC236}">
                <a16:creationId xmlns:a16="http://schemas.microsoft.com/office/drawing/2014/main" id="{3251C356-92BF-4463-B7D8-B5BD5AF09E54}"/>
              </a:ext>
            </a:extLst>
          </p:cNvPr>
          <p:cNvSpPr txBox="1"/>
          <p:nvPr/>
        </p:nvSpPr>
        <p:spPr>
          <a:xfrm>
            <a:off x="41033700" y="15726370"/>
            <a:ext cx="7239000" cy="461665"/>
          </a:xfrm>
          <a:prstGeom prst="rect">
            <a:avLst/>
          </a:prstGeom>
          <a:noFill/>
        </p:spPr>
        <p:txBody>
          <a:bodyPr wrap="square" rtlCol="0">
            <a:spAutoFit/>
          </a:bodyPr>
          <a:lstStyle/>
          <a:p>
            <a:r>
              <a:rPr lang="en-US" b="1" i="1" dirty="0"/>
              <a:t>*Statistically significant difference in means at α = 0.05</a:t>
            </a:r>
          </a:p>
        </p:txBody>
      </p:sp>
      <p:sp>
        <p:nvSpPr>
          <p:cNvPr id="164" name="Oval 163">
            <a:extLst>
              <a:ext uri="{FF2B5EF4-FFF2-40B4-BE49-F238E27FC236}">
                <a16:creationId xmlns:a16="http://schemas.microsoft.com/office/drawing/2014/main" id="{6E710743-99B8-442C-B3E2-73E1CEE95545}"/>
              </a:ext>
            </a:extLst>
          </p:cNvPr>
          <p:cNvSpPr/>
          <p:nvPr/>
        </p:nvSpPr>
        <p:spPr>
          <a:xfrm>
            <a:off x="38455114" y="7651037"/>
            <a:ext cx="731520" cy="73152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Verdana" panose="020B0604030504040204" pitchFamily="34" charset="0"/>
                <a:ea typeface="Verdana" panose="020B0604030504040204" pitchFamily="34" charset="0"/>
                <a:cs typeface="Arial" panose="020B0604020202020204" pitchFamily="34" charset="0"/>
              </a:rPr>
              <a:t>3</a:t>
            </a:r>
          </a:p>
        </p:txBody>
      </p:sp>
      <p:sp>
        <p:nvSpPr>
          <p:cNvPr id="165" name="TextBox 2075">
            <a:extLst>
              <a:ext uri="{FF2B5EF4-FFF2-40B4-BE49-F238E27FC236}">
                <a16:creationId xmlns:a16="http://schemas.microsoft.com/office/drawing/2014/main" id="{4D5F139A-77CF-4A6D-8820-E8C97C748298}"/>
              </a:ext>
            </a:extLst>
          </p:cNvPr>
          <p:cNvSpPr txBox="1">
            <a:spLocks noChangeArrowheads="1"/>
          </p:cNvSpPr>
          <p:nvPr/>
        </p:nvSpPr>
        <p:spPr bwMode="auto">
          <a:xfrm>
            <a:off x="38648058" y="17209830"/>
            <a:ext cx="11306694" cy="7478970"/>
          </a:xfrm>
          <a:prstGeom prst="rect">
            <a:avLst/>
          </a:prstGeom>
          <a:noFill/>
          <a:ln w="9525">
            <a:noFill/>
            <a:miter lim="800000"/>
            <a:headEnd/>
            <a:tailEnd/>
          </a:ln>
        </p:spPr>
        <p:txBody>
          <a:bodyPr wrap="square">
            <a:spAutoFit/>
          </a:bodyPr>
          <a:lstStyle>
            <a:defPPr>
              <a:defRPr lang="en-US"/>
            </a:defPPr>
            <a:lvl1pPr marL="342900" indent="-342900" algn="just">
              <a:lnSpc>
                <a:spcPct val="125000"/>
              </a:lnSpc>
              <a:buFont typeface="Wingdings" panose="05000000000000000000" pitchFamily="2" charset="2"/>
              <a:buChar char="v"/>
              <a:defRPr sz="2000"/>
            </a:lvl1pPr>
          </a:lstStyle>
          <a:p>
            <a:r>
              <a:rPr lang="en-US" sz="2400" dirty="0"/>
              <a:t>This study modeled precipitation for the entire extent of Colorado for January, April, July, and October 2018. </a:t>
            </a:r>
          </a:p>
          <a:p>
            <a:r>
              <a:rPr lang="en-US" sz="2400" dirty="0"/>
              <a:t>NASA’s monthly GPM product’s spatial resolution is increased tenfold (Figure 5).  The downscaled areal precipitation map is considered a secondary variable to interpolate  in situ, monthly rain gauge point data with simple cokriging (Figure 6). </a:t>
            </a:r>
          </a:p>
          <a:p>
            <a:r>
              <a:rPr lang="en-US" sz="2400" dirty="0"/>
              <a:t>The project also determined whether NDVI, elevation,  and/or aspect data correlate with April 2018 Colorado GPM  data.  Results show NDVI is highly correlated with areal precipitation, and elevation and aspect are poorly correlated (Table 2).</a:t>
            </a:r>
          </a:p>
          <a:p>
            <a:r>
              <a:rPr lang="en-US" sz="2400" dirty="0"/>
              <a:t>These methods can be applied to all monthly IMERG data of Colorado, from the beginning of the GPM mission in March 2014 to the present.</a:t>
            </a:r>
          </a:p>
          <a:p>
            <a:r>
              <a:rPr lang="en-US" sz="2400" dirty="0"/>
              <a:t>Comparing the downscaled resolution maps to the original resolution maps, it is evident that there is a statistically significant difference in the mean precipitation values within the landslide inventory boundaries (Figure 7). </a:t>
            </a:r>
          </a:p>
          <a:p>
            <a:r>
              <a:rPr lang="en-US" sz="2400" dirty="0"/>
              <a:t>Additionally, these methods can be applied in landslide hazard characterization in Colorado to specific landslide events or to areas that are regionally characterized as hazardous.  </a:t>
            </a:r>
          </a:p>
        </p:txBody>
      </p:sp>
      <p:pic>
        <p:nvPicPr>
          <p:cNvPr id="166" name="Picture 165">
            <a:extLst>
              <a:ext uri="{FF2B5EF4-FFF2-40B4-BE49-F238E27FC236}">
                <a16:creationId xmlns:a16="http://schemas.microsoft.com/office/drawing/2014/main" id="{BC055E9A-48FE-4A29-9408-1012183C61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954008" y="1534145"/>
            <a:ext cx="4852155" cy="467943"/>
          </a:xfrm>
          <a:prstGeom prst="rect">
            <a:avLst/>
          </a:prstGeom>
        </p:spPr>
      </p:pic>
      <p:sp>
        <p:nvSpPr>
          <p:cNvPr id="59" name="Rectangle 58">
            <a:extLst>
              <a:ext uri="{FF2B5EF4-FFF2-40B4-BE49-F238E27FC236}">
                <a16:creationId xmlns:a16="http://schemas.microsoft.com/office/drawing/2014/main" id="{FE0AFB3E-B12F-4860-9EF1-6D3892990DA6}"/>
              </a:ext>
            </a:extLst>
          </p:cNvPr>
          <p:cNvSpPr/>
          <p:nvPr/>
        </p:nvSpPr>
        <p:spPr>
          <a:xfrm>
            <a:off x="46591629" y="2887308"/>
            <a:ext cx="3214534" cy="707886"/>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4000" b="1" dirty="0">
                <a:solidFill>
                  <a:srgbClr val="0070C0"/>
                </a:solidFill>
                <a:latin typeface="+mj-lt"/>
              </a:rPr>
              <a:t> NH33D-0932</a:t>
            </a:r>
            <a:endParaRPr lang="en-US" sz="4000" dirty="0">
              <a:solidFill>
                <a:srgbClr val="0070C0"/>
              </a:solidFill>
              <a:latin typeface="+mj-lt"/>
            </a:endParaRPr>
          </a:p>
        </p:txBody>
      </p:sp>
    </p:spTree>
    <p:extLst>
      <p:ext uri="{BB962C8B-B14F-4D97-AF65-F5344CB8AC3E}">
        <p14:creationId xmlns:p14="http://schemas.microsoft.com/office/powerpoint/2010/main" val="1247632151"/>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15080</TotalTime>
  <Words>1703</Words>
  <Application>Microsoft Office PowerPoint</Application>
  <PresentationFormat>Custom</PresentationFormat>
  <Paragraphs>92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Times New Roman</vt:lpstr>
      <vt:lpstr>Verdana</vt:lpstr>
      <vt:lpstr>Wingdings</vt:lpstr>
      <vt:lpstr>Default Design</vt:lpstr>
      <vt:lpstr>PowerPoint Presentation</vt:lpstr>
    </vt:vector>
  </TitlesOfParts>
  <Company>The New England College of Optometry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Poster Template</dc:title>
  <dc:subject>Poster Template</dc:subject>
  <dc:creator>Marek Jacisin</dc:creator>
  <cp:lastModifiedBy>Snehamoy Chatterjee</cp:lastModifiedBy>
  <cp:revision>448</cp:revision>
  <cp:lastPrinted>2018-12-07T15:24:11Z</cp:lastPrinted>
  <dcterms:created xsi:type="dcterms:W3CDTF">2001-10-18T16:42:36Z</dcterms:created>
  <dcterms:modified xsi:type="dcterms:W3CDTF">2019-12-06T15:55:35Z</dcterms:modified>
</cp:coreProperties>
</file>